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400" r:id="rId5"/>
    <p:sldId id="417" r:id="rId6"/>
    <p:sldId id="412" r:id="rId7"/>
    <p:sldId id="402" r:id="rId8"/>
    <p:sldId id="419" r:id="rId9"/>
    <p:sldId id="418" r:id="rId10"/>
    <p:sldId id="403" r:id="rId11"/>
    <p:sldId id="406" r:id="rId12"/>
    <p:sldId id="411" r:id="rId13"/>
    <p:sldId id="404" r:id="rId14"/>
    <p:sldId id="407" r:id="rId15"/>
    <p:sldId id="408" r:id="rId16"/>
    <p:sldId id="397" r:id="rId17"/>
    <p:sldId id="410" r:id="rId18"/>
    <p:sldId id="420" r:id="rId19"/>
  </p:sldIdLst>
  <p:sldSz cx="12192000" cy="6858000"/>
  <p:notesSz cx="6858000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uca Lenßen" initials="LL" lastIdx="1" clrIdx="0">
    <p:extLst>
      <p:ext uri="{19B8F6BF-5375-455C-9EA6-DF929625EA0E}">
        <p15:presenceInfo xmlns:p15="http://schemas.microsoft.com/office/powerpoint/2012/main" userId="S-1-5-21-28762728-433332178-2235440866-31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6B00"/>
    <a:srgbClr val="D4D700"/>
    <a:srgbClr val="00623B"/>
    <a:srgbClr val="3F4D4D"/>
    <a:srgbClr val="85BE21"/>
    <a:srgbClr val="840036"/>
    <a:srgbClr val="D2D710"/>
    <a:srgbClr val="F7A600"/>
    <a:srgbClr val="5F5F5F"/>
    <a:srgbClr val="008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Helle Formatvorlage 3 - Akz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929F9F4-4A8F-4326-A1B4-22849713DDAB}" styleName="Dunkle Formatvorlage 1 - Akz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12" autoAdjust="0"/>
    <p:restoredTop sz="96306" autoAdjust="0"/>
  </p:normalViewPr>
  <p:slideViewPr>
    <p:cSldViewPr snapToGrid="0">
      <p:cViewPr varScale="1">
        <p:scale>
          <a:sx n="159" d="100"/>
          <a:sy n="159" d="100"/>
        </p:scale>
        <p:origin x="2696" y="184"/>
      </p:cViewPr>
      <p:guideLst/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</p:sldLst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77" d="100"/>
          <a:sy n="77" d="100"/>
        </p:scale>
        <p:origin x="3984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4.xml"/><Relationship Id="rId3" Type="http://schemas.openxmlformats.org/officeDocument/2006/relationships/slide" Target="slides/slide4.xml"/><Relationship Id="rId7" Type="http://schemas.openxmlformats.org/officeDocument/2006/relationships/slide" Target="slides/slide13.xml"/><Relationship Id="rId2" Type="http://schemas.openxmlformats.org/officeDocument/2006/relationships/slide" Target="slides/slide3.xml"/><Relationship Id="rId1" Type="http://schemas.openxmlformats.org/officeDocument/2006/relationships/slide" Target="slides/slide1.xml"/><Relationship Id="rId6" Type="http://schemas.openxmlformats.org/officeDocument/2006/relationships/slide" Target="slides/slide11.xml"/><Relationship Id="rId5" Type="http://schemas.openxmlformats.org/officeDocument/2006/relationships/slide" Target="slides/slide8.xml"/><Relationship Id="rId4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oisser\Desktop\Zwei-Y-Achse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827143869789995E-2"/>
          <c:y val="9.1750172478473793E-2"/>
          <c:w val="0.84268564969524795"/>
          <c:h val="0.83138305725739947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'Tabelle zwei Y-Achsen'!$C$1</c:f>
              <c:strCache>
                <c:ptCount val="1"/>
                <c:pt idx="0">
                  <c:v>Operating Profit (k€)</c:v>
                </c:pt>
              </c:strCache>
            </c:strRef>
          </c:tx>
          <c:spPr>
            <a:solidFill>
              <a:srgbClr val="F7A600"/>
            </a:solidFill>
            <a:ln>
              <a:noFill/>
            </a:ln>
            <a:effectLst/>
          </c:spPr>
          <c:invertIfNegative val="0"/>
          <c:dLbls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893D-4B4A-A62C-07E4D2B7701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'Tabelle zwei Y-Achsen'!$A$2:$A$13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Aug.</c:v>
                </c:pt>
                <c:pt idx="8">
                  <c:v>Sep.</c:v>
                </c:pt>
                <c:pt idx="9">
                  <c:v>Oct.</c:v>
                </c:pt>
                <c:pt idx="10">
                  <c:v>Nov.</c:v>
                </c:pt>
                <c:pt idx="11">
                  <c:v>Dec.</c:v>
                </c:pt>
              </c:strCache>
            </c:strRef>
          </c:cat>
          <c:val>
            <c:numRef>
              <c:f>'Tabelle zwei Y-Achsen'!$C$2:$C$13</c:f>
              <c:numCache>
                <c:formatCode>General</c:formatCode>
                <c:ptCount val="12"/>
                <c:pt idx="0">
                  <c:v>84</c:v>
                </c:pt>
                <c:pt idx="1">
                  <c:v>209</c:v>
                </c:pt>
                <c:pt idx="2">
                  <c:v>813</c:v>
                </c:pt>
                <c:pt idx="3">
                  <c:v>692</c:v>
                </c:pt>
                <c:pt idx="4">
                  <c:v>107</c:v>
                </c:pt>
                <c:pt idx="5">
                  <c:v>410</c:v>
                </c:pt>
                <c:pt idx="6">
                  <c:v>-286</c:v>
                </c:pt>
                <c:pt idx="7">
                  <c:v>-307</c:v>
                </c:pt>
                <c:pt idx="8">
                  <c:v>-15</c:v>
                </c:pt>
                <c:pt idx="9">
                  <c:v>-299</c:v>
                </c:pt>
                <c:pt idx="10">
                  <c:v>194</c:v>
                </c:pt>
                <c:pt idx="11">
                  <c:v>481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8F-4E5E-8FF7-C53F91D9AC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53687232"/>
        <c:axId val="453347152"/>
      </c:barChart>
      <c:lineChart>
        <c:grouping val="standard"/>
        <c:varyColors val="0"/>
        <c:ser>
          <c:idx val="0"/>
          <c:order val="0"/>
          <c:tx>
            <c:strRef>
              <c:f>'Tabelle zwei Y-Achsen'!$B$1</c:f>
              <c:strCache>
                <c:ptCount val="1"/>
                <c:pt idx="0">
                  <c:v>Volume (t)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eparator>.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'Tabelle zwei Y-Achsen'!$A$2:$A$13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Aug.</c:v>
                </c:pt>
                <c:pt idx="8">
                  <c:v>Sep.</c:v>
                </c:pt>
                <c:pt idx="9">
                  <c:v>Oct.</c:v>
                </c:pt>
                <c:pt idx="10">
                  <c:v>Nov.</c:v>
                </c:pt>
                <c:pt idx="11">
                  <c:v>Dec.</c:v>
                </c:pt>
              </c:strCache>
            </c:strRef>
          </c:cat>
          <c:val>
            <c:numRef>
              <c:f>'Tabelle zwei Y-Achsen'!$B$2:$B$13</c:f>
              <c:numCache>
                <c:formatCode>General</c:formatCode>
                <c:ptCount val="12"/>
                <c:pt idx="0">
                  <c:v>28636</c:v>
                </c:pt>
                <c:pt idx="1">
                  <c:v>29295</c:v>
                </c:pt>
                <c:pt idx="2">
                  <c:v>33939</c:v>
                </c:pt>
                <c:pt idx="3">
                  <c:v>32122</c:v>
                </c:pt>
                <c:pt idx="4">
                  <c:v>30587</c:v>
                </c:pt>
                <c:pt idx="5">
                  <c:v>31889</c:v>
                </c:pt>
                <c:pt idx="6">
                  <c:v>27330</c:v>
                </c:pt>
                <c:pt idx="7">
                  <c:v>27093</c:v>
                </c:pt>
                <c:pt idx="8">
                  <c:v>25419</c:v>
                </c:pt>
                <c:pt idx="9">
                  <c:v>28196</c:v>
                </c:pt>
                <c:pt idx="10">
                  <c:v>31720</c:v>
                </c:pt>
                <c:pt idx="11">
                  <c:v>35390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98F-4E5E-8FF7-C53F91D9AC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53536400"/>
        <c:axId val="453537056"/>
      </c:lineChart>
      <c:catAx>
        <c:axId val="453536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53537056"/>
        <c:crosses val="autoZero"/>
        <c:auto val="1"/>
        <c:lblAlgn val="ctr"/>
        <c:lblOffset val="100"/>
        <c:noMultiLvlLbl val="0"/>
      </c:catAx>
      <c:valAx>
        <c:axId val="453537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sz="1600">
                    <a:solidFill>
                      <a:schemeClr val="tx1"/>
                    </a:solidFill>
                  </a:rPr>
                  <a:t>Volume (t)</a:t>
                </a:r>
              </a:p>
            </c:rich>
          </c:tx>
          <c:layout>
            <c:manualLayout>
              <c:xMode val="edge"/>
              <c:yMode val="edge"/>
              <c:x val="0"/>
              <c:y val="0.4212389416083319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53536400"/>
        <c:crosses val="autoZero"/>
        <c:crossBetween val="between"/>
      </c:valAx>
      <c:valAx>
        <c:axId val="45334715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sz="1600">
                    <a:solidFill>
                      <a:schemeClr val="tx1"/>
                    </a:solidFill>
                  </a:rPr>
                  <a:t>Operating Profit (k€)</a:t>
                </a:r>
              </a:p>
            </c:rich>
          </c:tx>
          <c:layout>
            <c:manualLayout>
              <c:xMode val="edge"/>
              <c:yMode val="edge"/>
              <c:x val="0.97386949132729672"/>
              <c:y val="0.3463249234225893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53687232"/>
        <c:crosses val="max"/>
        <c:crossBetween val="between"/>
      </c:valAx>
      <c:catAx>
        <c:axId val="45368723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5334715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9670827102905082E-2"/>
          <c:y val="0.7784432078110235"/>
          <c:w val="0.16049433324147475"/>
          <c:h val="0.11917369805619195"/>
        </c:manualLayout>
      </c:layout>
      <c:overlay val="0"/>
      <c:spPr>
        <a:solidFill>
          <a:schemeClr val="bg2"/>
        </a:solidFill>
        <a:ln>
          <a:solidFill>
            <a:schemeClr val="bg2">
              <a:lumMod val="50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73B727E0-3880-C64E-95EA-B067490421C2}" type="datetime7">
              <a:rPr lang="de-DE" smtClean="0"/>
              <a:t>Okt-21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71800" cy="496888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9429750"/>
            <a:ext cx="2971800" cy="496888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9A7EBEC3-F66C-4407-9F42-AEC4FF299C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16BDBF49-82F3-A249-A975-FAAFC0C0E747}" type="datetime7">
              <a:rPr lang="de-DE" smtClean="0"/>
              <a:t>Okt-21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50850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5" rIns="91430" bIns="45715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776789"/>
            <a:ext cx="5486400" cy="3908425"/>
          </a:xfrm>
          <a:prstGeom prst="rect">
            <a:avLst/>
          </a:prstGeom>
        </p:spPr>
        <p:txBody>
          <a:bodyPr vert="horz" lIns="91430" tIns="45715" rIns="91430" bIns="45715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71800" cy="496888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9429750"/>
            <a:ext cx="2971800" cy="496888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D183740C-1BAE-43B3-AC8C-F1EEF200B1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C62A47AD-2DCD-D047-A3E9-2EEBD625E1A0}" type="datetime7">
              <a:rPr lang="de-DE" smtClean="0"/>
              <a:t>Okt-21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5709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Bildplatzhalter 11">
            <a:extLst>
              <a:ext uri="{FF2B5EF4-FFF2-40B4-BE49-F238E27FC236}">
                <a16:creationId xmlns:a16="http://schemas.microsoft.com/office/drawing/2014/main" id="{949CFE2B-90C9-DA40-9355-C526F25E5D8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42933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de-DE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0ADAC079-8069-5143-8BE5-25C5047721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3483157"/>
            <a:ext cx="12192000" cy="889000"/>
          </a:xfrm>
          <a:prstGeom prst="rect">
            <a:avLst/>
          </a:prstGeom>
        </p:spPr>
      </p:pic>
      <p:sp>
        <p:nvSpPr>
          <p:cNvPr id="16" name="Rechteck 15"/>
          <p:cNvSpPr/>
          <p:nvPr userDrawn="1"/>
        </p:nvSpPr>
        <p:spPr>
          <a:xfrm>
            <a:off x="-527254" y="3482992"/>
            <a:ext cx="297951" cy="316257"/>
          </a:xfrm>
          <a:prstGeom prst="rect">
            <a:avLst/>
          </a:prstGeom>
          <a:solidFill>
            <a:srgbClr val="006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 userDrawn="1"/>
        </p:nvSpPr>
        <p:spPr>
          <a:xfrm>
            <a:off x="-514588" y="1025181"/>
            <a:ext cx="297951" cy="316257"/>
          </a:xfrm>
          <a:prstGeom prst="rect">
            <a:avLst/>
          </a:prstGeom>
          <a:solidFill>
            <a:srgbClr val="85BE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/>
          <p:cNvSpPr/>
          <p:nvPr userDrawn="1"/>
        </p:nvSpPr>
        <p:spPr>
          <a:xfrm>
            <a:off x="-514589" y="1516106"/>
            <a:ext cx="297951" cy="316257"/>
          </a:xfrm>
          <a:prstGeom prst="rect">
            <a:avLst/>
          </a:prstGeom>
          <a:solidFill>
            <a:srgbClr val="3F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/>
          <p:cNvSpPr/>
          <p:nvPr userDrawn="1"/>
        </p:nvSpPr>
        <p:spPr>
          <a:xfrm>
            <a:off x="-514590" y="2007031"/>
            <a:ext cx="297951" cy="316257"/>
          </a:xfrm>
          <a:prstGeom prst="rect">
            <a:avLst/>
          </a:prstGeom>
          <a:solidFill>
            <a:srgbClr val="F7A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eck 19"/>
          <p:cNvSpPr/>
          <p:nvPr userDrawn="1"/>
        </p:nvSpPr>
        <p:spPr>
          <a:xfrm>
            <a:off x="-514591" y="2497956"/>
            <a:ext cx="297951" cy="316257"/>
          </a:xfrm>
          <a:prstGeom prst="rect">
            <a:avLst/>
          </a:prstGeom>
          <a:solidFill>
            <a:srgbClr val="8400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/>
          <p:cNvSpPr/>
          <p:nvPr userDrawn="1"/>
        </p:nvSpPr>
        <p:spPr>
          <a:xfrm>
            <a:off x="-514592" y="2988881"/>
            <a:ext cx="297951" cy="31625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Rechteck 21"/>
          <p:cNvSpPr/>
          <p:nvPr userDrawn="1"/>
        </p:nvSpPr>
        <p:spPr>
          <a:xfrm>
            <a:off x="-515947" y="3977103"/>
            <a:ext cx="297951" cy="316257"/>
          </a:xfrm>
          <a:prstGeom prst="rect">
            <a:avLst/>
          </a:prstGeom>
          <a:solidFill>
            <a:srgbClr val="D4D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Rechteck 22"/>
          <p:cNvSpPr/>
          <p:nvPr userDrawn="1"/>
        </p:nvSpPr>
        <p:spPr>
          <a:xfrm rot="16200000">
            <a:off x="-3541595" y="3119150"/>
            <a:ext cx="49477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Zu verwendende Farben geordnet nach Wichtigkeit</a:t>
            </a:r>
            <a:endParaRPr lang="de-DE"/>
          </a:p>
        </p:txBody>
      </p:sp>
      <p:sp>
        <p:nvSpPr>
          <p:cNvPr id="24" name="Rechteck 23"/>
          <p:cNvSpPr/>
          <p:nvPr userDrawn="1"/>
        </p:nvSpPr>
        <p:spPr>
          <a:xfrm>
            <a:off x="-853517" y="998643"/>
            <a:ext cx="32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25" name="Rechteck 24"/>
          <p:cNvSpPr/>
          <p:nvPr userDrawn="1"/>
        </p:nvSpPr>
        <p:spPr>
          <a:xfrm>
            <a:off x="-855228" y="1490092"/>
            <a:ext cx="32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26" name="Rechteck 25"/>
          <p:cNvSpPr/>
          <p:nvPr userDrawn="1"/>
        </p:nvSpPr>
        <p:spPr>
          <a:xfrm>
            <a:off x="-836868" y="1950246"/>
            <a:ext cx="32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27" name="Rechteck 26"/>
          <p:cNvSpPr/>
          <p:nvPr userDrawn="1"/>
        </p:nvSpPr>
        <p:spPr>
          <a:xfrm>
            <a:off x="-838579" y="2441695"/>
            <a:ext cx="32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4</a:t>
            </a:r>
          </a:p>
        </p:txBody>
      </p:sp>
      <p:sp>
        <p:nvSpPr>
          <p:cNvPr id="28" name="Rechteck 27"/>
          <p:cNvSpPr/>
          <p:nvPr userDrawn="1"/>
        </p:nvSpPr>
        <p:spPr>
          <a:xfrm>
            <a:off x="-836868" y="2952058"/>
            <a:ext cx="32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5</a:t>
            </a:r>
          </a:p>
        </p:txBody>
      </p:sp>
      <p:sp>
        <p:nvSpPr>
          <p:cNvPr id="29" name="Rechteck 28"/>
          <p:cNvSpPr/>
          <p:nvPr userDrawn="1"/>
        </p:nvSpPr>
        <p:spPr>
          <a:xfrm>
            <a:off x="-838579" y="3443507"/>
            <a:ext cx="32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6</a:t>
            </a:r>
          </a:p>
        </p:txBody>
      </p:sp>
      <p:sp>
        <p:nvSpPr>
          <p:cNvPr id="30" name="Rechteck 29"/>
          <p:cNvSpPr/>
          <p:nvPr userDrawn="1"/>
        </p:nvSpPr>
        <p:spPr>
          <a:xfrm>
            <a:off x="-836868" y="3962090"/>
            <a:ext cx="32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7</a:t>
            </a:r>
          </a:p>
        </p:txBody>
      </p:sp>
      <p:sp>
        <p:nvSpPr>
          <p:cNvPr id="38" name="Untertitel 2">
            <a:extLst>
              <a:ext uri="{FF2B5EF4-FFF2-40B4-BE49-F238E27FC236}">
                <a16:creationId xmlns:a16="http://schemas.microsoft.com/office/drawing/2014/main" id="{719410F2-0E9F-AF42-BD81-92EF97EA0A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2369" y="4034823"/>
            <a:ext cx="5964191" cy="697018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l">
              <a:buNone/>
              <a:defRPr sz="20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47" name="Titel 1">
            <a:extLst>
              <a:ext uri="{FF2B5EF4-FFF2-40B4-BE49-F238E27FC236}">
                <a16:creationId xmlns:a16="http://schemas.microsoft.com/office/drawing/2014/main" id="{201247F1-3B6B-CB4C-8B7D-B8C19D357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369" y="2677421"/>
            <a:ext cx="5964191" cy="1284668"/>
          </a:xfrm>
          <a:prstGeom prst="rect">
            <a:avLst/>
          </a:prstGeom>
        </p:spPr>
        <p:txBody>
          <a:bodyPr lIns="0" anchor="b" anchorCtr="0">
            <a:normAutofit/>
          </a:bodyPr>
          <a:lstStyle>
            <a:lvl1pPr algn="l">
              <a:defRPr sz="4000" b="1">
                <a:solidFill>
                  <a:srgbClr val="00623B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50" name="Datumsplatzhalter 3">
            <a:extLst>
              <a:ext uri="{FF2B5EF4-FFF2-40B4-BE49-F238E27FC236}">
                <a16:creationId xmlns:a16="http://schemas.microsoft.com/office/drawing/2014/main" id="{AE86D691-07C8-E041-A58A-8DAA5D9618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3" y="6356350"/>
            <a:ext cx="1614487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A2F31F-BCED-5044-B7BF-5ED731157E16}" type="datetime1">
              <a:rPr lang="de-DE" smtClean="0"/>
              <a:t>07.10.21</a:t>
            </a:fld>
            <a:endParaRPr lang="de-DE" dirty="0"/>
          </a:p>
        </p:txBody>
      </p:sp>
      <p:sp>
        <p:nvSpPr>
          <p:cNvPr id="51" name="Fußzeilenplatzhalter 4">
            <a:extLst>
              <a:ext uri="{FF2B5EF4-FFF2-40B4-BE49-F238E27FC236}">
                <a16:creationId xmlns:a16="http://schemas.microsoft.com/office/drawing/2014/main" id="{5F5794F7-5B1B-244B-A7F9-3B96BF1771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9663" y="6356350"/>
            <a:ext cx="74294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2" name="Foliennummernplatzhalter 5">
            <a:extLst>
              <a:ext uri="{FF2B5EF4-FFF2-40B4-BE49-F238E27FC236}">
                <a16:creationId xmlns:a16="http://schemas.microsoft.com/office/drawing/2014/main" id="{FEB0324D-F750-8347-9CC8-9FFB17B7BB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34600" y="6356350"/>
            <a:ext cx="161290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3441D-5445-4F60-93F8-80FAFACEB57B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53" name="Grafik 52">
            <a:extLst>
              <a:ext uri="{FF2B5EF4-FFF2-40B4-BE49-F238E27FC236}">
                <a16:creationId xmlns:a16="http://schemas.microsoft.com/office/drawing/2014/main" id="{C2101286-2C65-6B44-BCDC-2251A0560E9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259" y="6044288"/>
            <a:ext cx="1493241" cy="387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8091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5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2/3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 userDrawn="1"/>
        </p:nvSpPr>
        <p:spPr>
          <a:xfrm>
            <a:off x="-527254" y="3482992"/>
            <a:ext cx="297951" cy="316257"/>
          </a:xfrm>
          <a:prstGeom prst="rect">
            <a:avLst/>
          </a:prstGeom>
          <a:solidFill>
            <a:srgbClr val="006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 userDrawn="1"/>
        </p:nvSpPr>
        <p:spPr>
          <a:xfrm>
            <a:off x="-514588" y="1025181"/>
            <a:ext cx="297951" cy="316257"/>
          </a:xfrm>
          <a:prstGeom prst="rect">
            <a:avLst/>
          </a:prstGeom>
          <a:solidFill>
            <a:srgbClr val="85BE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/>
          <p:cNvSpPr/>
          <p:nvPr userDrawn="1"/>
        </p:nvSpPr>
        <p:spPr>
          <a:xfrm>
            <a:off x="-514589" y="1516106"/>
            <a:ext cx="297951" cy="316257"/>
          </a:xfrm>
          <a:prstGeom prst="rect">
            <a:avLst/>
          </a:prstGeom>
          <a:solidFill>
            <a:srgbClr val="3F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/>
          <p:cNvSpPr/>
          <p:nvPr userDrawn="1"/>
        </p:nvSpPr>
        <p:spPr>
          <a:xfrm>
            <a:off x="-514590" y="2007031"/>
            <a:ext cx="297951" cy="316257"/>
          </a:xfrm>
          <a:prstGeom prst="rect">
            <a:avLst/>
          </a:prstGeom>
          <a:solidFill>
            <a:srgbClr val="F7A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eck 19"/>
          <p:cNvSpPr/>
          <p:nvPr userDrawn="1"/>
        </p:nvSpPr>
        <p:spPr>
          <a:xfrm>
            <a:off x="-514591" y="2497956"/>
            <a:ext cx="297951" cy="316257"/>
          </a:xfrm>
          <a:prstGeom prst="rect">
            <a:avLst/>
          </a:prstGeom>
          <a:solidFill>
            <a:srgbClr val="8400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/>
          <p:cNvSpPr/>
          <p:nvPr userDrawn="1"/>
        </p:nvSpPr>
        <p:spPr>
          <a:xfrm>
            <a:off x="-514592" y="2988881"/>
            <a:ext cx="297951" cy="31625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Rechteck 21"/>
          <p:cNvSpPr/>
          <p:nvPr userDrawn="1"/>
        </p:nvSpPr>
        <p:spPr>
          <a:xfrm>
            <a:off x="-515947" y="3977103"/>
            <a:ext cx="297951" cy="316257"/>
          </a:xfrm>
          <a:prstGeom prst="rect">
            <a:avLst/>
          </a:prstGeom>
          <a:solidFill>
            <a:srgbClr val="D4D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Rechteck 22"/>
          <p:cNvSpPr/>
          <p:nvPr userDrawn="1"/>
        </p:nvSpPr>
        <p:spPr>
          <a:xfrm rot="16200000">
            <a:off x="-3541595" y="3119150"/>
            <a:ext cx="49477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Zu verwendende Farben geordnet nach Wichtigkeit</a:t>
            </a:r>
            <a:endParaRPr lang="de-DE"/>
          </a:p>
        </p:txBody>
      </p:sp>
      <p:sp>
        <p:nvSpPr>
          <p:cNvPr id="24" name="Rechteck 23"/>
          <p:cNvSpPr/>
          <p:nvPr userDrawn="1"/>
        </p:nvSpPr>
        <p:spPr>
          <a:xfrm>
            <a:off x="-853517" y="998643"/>
            <a:ext cx="32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25" name="Rechteck 24"/>
          <p:cNvSpPr/>
          <p:nvPr userDrawn="1"/>
        </p:nvSpPr>
        <p:spPr>
          <a:xfrm>
            <a:off x="-855228" y="1490092"/>
            <a:ext cx="32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26" name="Rechteck 25"/>
          <p:cNvSpPr/>
          <p:nvPr userDrawn="1"/>
        </p:nvSpPr>
        <p:spPr>
          <a:xfrm>
            <a:off x="-836868" y="1950246"/>
            <a:ext cx="32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27" name="Rechteck 26"/>
          <p:cNvSpPr/>
          <p:nvPr userDrawn="1"/>
        </p:nvSpPr>
        <p:spPr>
          <a:xfrm>
            <a:off x="-838579" y="2441695"/>
            <a:ext cx="32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4</a:t>
            </a:r>
          </a:p>
        </p:txBody>
      </p:sp>
      <p:sp>
        <p:nvSpPr>
          <p:cNvPr id="28" name="Rechteck 27"/>
          <p:cNvSpPr/>
          <p:nvPr userDrawn="1"/>
        </p:nvSpPr>
        <p:spPr>
          <a:xfrm>
            <a:off x="-836868" y="2952058"/>
            <a:ext cx="32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5</a:t>
            </a:r>
          </a:p>
        </p:txBody>
      </p:sp>
      <p:sp>
        <p:nvSpPr>
          <p:cNvPr id="29" name="Rechteck 28"/>
          <p:cNvSpPr/>
          <p:nvPr userDrawn="1"/>
        </p:nvSpPr>
        <p:spPr>
          <a:xfrm>
            <a:off x="-838579" y="3443507"/>
            <a:ext cx="32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6</a:t>
            </a:r>
          </a:p>
        </p:txBody>
      </p:sp>
      <p:sp>
        <p:nvSpPr>
          <p:cNvPr id="30" name="Rechteck 29"/>
          <p:cNvSpPr/>
          <p:nvPr userDrawn="1"/>
        </p:nvSpPr>
        <p:spPr>
          <a:xfrm>
            <a:off x="-836868" y="3962090"/>
            <a:ext cx="32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7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3A00906-452F-1745-8205-CDB7D722CC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259" y="342590"/>
            <a:ext cx="1493241" cy="387972"/>
          </a:xfrm>
          <a:prstGeom prst="rect">
            <a:avLst/>
          </a:prstGeom>
        </p:spPr>
      </p:pic>
      <p:sp>
        <p:nvSpPr>
          <p:cNvPr id="34" name="Datumsplatzhalter 3">
            <a:extLst>
              <a:ext uri="{FF2B5EF4-FFF2-40B4-BE49-F238E27FC236}">
                <a16:creationId xmlns:a16="http://schemas.microsoft.com/office/drawing/2014/main" id="{01FE3109-E35E-EB4D-86F1-E3D65B64E6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3" y="6356350"/>
            <a:ext cx="1614487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34B33-918E-AC4B-9550-CDEB1469EC80}" type="datetime1">
              <a:rPr lang="de-DE" smtClean="0"/>
              <a:t>07.10.21</a:t>
            </a:fld>
            <a:endParaRPr lang="de-DE" dirty="0"/>
          </a:p>
        </p:txBody>
      </p:sp>
      <p:sp>
        <p:nvSpPr>
          <p:cNvPr id="35" name="Fußzeilenplatzhalter 4">
            <a:extLst>
              <a:ext uri="{FF2B5EF4-FFF2-40B4-BE49-F238E27FC236}">
                <a16:creationId xmlns:a16="http://schemas.microsoft.com/office/drawing/2014/main" id="{7D5479B6-7708-8742-B08D-E8276FAF02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9663" y="6356350"/>
            <a:ext cx="7429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36" name="Foliennummernplatzhalter 5">
            <a:extLst>
              <a:ext uri="{FF2B5EF4-FFF2-40B4-BE49-F238E27FC236}">
                <a16:creationId xmlns:a16="http://schemas.microsoft.com/office/drawing/2014/main" id="{D00C5DD3-15E1-B243-A1C3-AE24BBC0B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37774" y="6356350"/>
            <a:ext cx="1609725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3441D-5445-4F60-93F8-80FAFACEB57B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37" name="Titel 1">
            <a:extLst>
              <a:ext uri="{FF2B5EF4-FFF2-40B4-BE49-F238E27FC236}">
                <a16:creationId xmlns:a16="http://schemas.microsoft.com/office/drawing/2014/main" id="{2E1E13B9-B872-F14A-85C5-BD1846D65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0"/>
            <a:ext cx="9366250" cy="813823"/>
          </a:xfrm>
          <a:prstGeom prst="rect">
            <a:avLst/>
          </a:prstGeom>
        </p:spPr>
        <p:txBody>
          <a:bodyPr lIns="0" anchor="b" anchorCtr="0">
            <a:normAutofit/>
          </a:bodyPr>
          <a:lstStyle>
            <a:lvl1pPr>
              <a:defRPr sz="2800" b="1">
                <a:solidFill>
                  <a:schemeClr val="accent6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8" name="Inhaltsplatzhalter 2">
            <a:extLst>
              <a:ext uri="{FF2B5EF4-FFF2-40B4-BE49-F238E27FC236}">
                <a16:creationId xmlns:a16="http://schemas.microsoft.com/office/drawing/2014/main" id="{156403C4-E104-5B4B-8895-0469E5427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4" y="1341438"/>
            <a:ext cx="7429500" cy="4835525"/>
          </a:xfrm>
          <a:prstGeom prst="rect">
            <a:avLst/>
          </a:prstGeom>
        </p:spPr>
        <p:txBody>
          <a:bodyPr lIns="0" tIns="180000" rIns="0">
            <a:normAutofit/>
          </a:bodyPr>
          <a:lstStyle>
            <a:lvl1pPr marL="194400" indent="-194400">
              <a:lnSpc>
                <a:spcPts val="26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000"/>
            </a:lvl1pPr>
            <a:lvl2pPr marL="648000" indent="-194400">
              <a:lnSpc>
                <a:spcPts val="26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000"/>
            </a:lvl2pPr>
            <a:lvl3pPr marL="1108800" indent="-194400">
              <a:lnSpc>
                <a:spcPts val="26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000"/>
            </a:lvl3pPr>
            <a:lvl4pPr marL="1562400" indent="-194400">
              <a:lnSpc>
                <a:spcPts val="26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000"/>
            </a:lvl4pPr>
            <a:lvl5pPr marL="2023200" indent="-194400">
              <a:lnSpc>
                <a:spcPts val="26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0FD7A7C-C22B-2241-8CB1-3B106A3E1E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2913" y="822002"/>
            <a:ext cx="9366250" cy="369332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Untertitelformat bearbeiten</a:t>
            </a:r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4AD3E0C5-A19E-124D-93AD-1948DDC6830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197850" y="1341438"/>
            <a:ext cx="3551238" cy="4500562"/>
          </a:xfr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20216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59">
          <p15:clr>
            <a:srgbClr val="FBAE40"/>
          </p15:clr>
        </p15:guide>
        <p15:guide id="4" orient="horz" pos="27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1/2 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 userDrawn="1"/>
        </p:nvSpPr>
        <p:spPr>
          <a:xfrm>
            <a:off x="-527254" y="3482992"/>
            <a:ext cx="297951" cy="316257"/>
          </a:xfrm>
          <a:prstGeom prst="rect">
            <a:avLst/>
          </a:prstGeom>
          <a:solidFill>
            <a:srgbClr val="006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 userDrawn="1"/>
        </p:nvSpPr>
        <p:spPr>
          <a:xfrm>
            <a:off x="-514588" y="1025181"/>
            <a:ext cx="297951" cy="316257"/>
          </a:xfrm>
          <a:prstGeom prst="rect">
            <a:avLst/>
          </a:prstGeom>
          <a:solidFill>
            <a:srgbClr val="85BE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/>
          <p:cNvSpPr/>
          <p:nvPr userDrawn="1"/>
        </p:nvSpPr>
        <p:spPr>
          <a:xfrm>
            <a:off x="-514589" y="1516106"/>
            <a:ext cx="297951" cy="316257"/>
          </a:xfrm>
          <a:prstGeom prst="rect">
            <a:avLst/>
          </a:prstGeom>
          <a:solidFill>
            <a:srgbClr val="3F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/>
          <p:cNvSpPr/>
          <p:nvPr userDrawn="1"/>
        </p:nvSpPr>
        <p:spPr>
          <a:xfrm>
            <a:off x="-514590" y="2007031"/>
            <a:ext cx="297951" cy="316257"/>
          </a:xfrm>
          <a:prstGeom prst="rect">
            <a:avLst/>
          </a:prstGeom>
          <a:solidFill>
            <a:srgbClr val="F7A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eck 19"/>
          <p:cNvSpPr/>
          <p:nvPr userDrawn="1"/>
        </p:nvSpPr>
        <p:spPr>
          <a:xfrm>
            <a:off x="-514591" y="2497956"/>
            <a:ext cx="297951" cy="316257"/>
          </a:xfrm>
          <a:prstGeom prst="rect">
            <a:avLst/>
          </a:prstGeom>
          <a:solidFill>
            <a:srgbClr val="8400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/>
          <p:cNvSpPr/>
          <p:nvPr userDrawn="1"/>
        </p:nvSpPr>
        <p:spPr>
          <a:xfrm>
            <a:off x="-514592" y="2988881"/>
            <a:ext cx="297951" cy="31625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Rechteck 21"/>
          <p:cNvSpPr/>
          <p:nvPr userDrawn="1"/>
        </p:nvSpPr>
        <p:spPr>
          <a:xfrm>
            <a:off x="-515947" y="3977103"/>
            <a:ext cx="297951" cy="316257"/>
          </a:xfrm>
          <a:prstGeom prst="rect">
            <a:avLst/>
          </a:prstGeom>
          <a:solidFill>
            <a:srgbClr val="D4D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Rechteck 22"/>
          <p:cNvSpPr/>
          <p:nvPr userDrawn="1"/>
        </p:nvSpPr>
        <p:spPr>
          <a:xfrm rot="16200000">
            <a:off x="-3541595" y="3119150"/>
            <a:ext cx="49477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Zu verwendende Farben geordnet nach Wichtigkeit</a:t>
            </a:r>
            <a:endParaRPr lang="de-DE"/>
          </a:p>
        </p:txBody>
      </p:sp>
      <p:sp>
        <p:nvSpPr>
          <p:cNvPr id="24" name="Rechteck 23"/>
          <p:cNvSpPr/>
          <p:nvPr userDrawn="1"/>
        </p:nvSpPr>
        <p:spPr>
          <a:xfrm>
            <a:off x="-853517" y="998643"/>
            <a:ext cx="32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25" name="Rechteck 24"/>
          <p:cNvSpPr/>
          <p:nvPr userDrawn="1"/>
        </p:nvSpPr>
        <p:spPr>
          <a:xfrm>
            <a:off x="-855228" y="1490092"/>
            <a:ext cx="32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26" name="Rechteck 25"/>
          <p:cNvSpPr/>
          <p:nvPr userDrawn="1"/>
        </p:nvSpPr>
        <p:spPr>
          <a:xfrm>
            <a:off x="-836868" y="1950246"/>
            <a:ext cx="32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27" name="Rechteck 26"/>
          <p:cNvSpPr/>
          <p:nvPr userDrawn="1"/>
        </p:nvSpPr>
        <p:spPr>
          <a:xfrm>
            <a:off x="-838579" y="2441695"/>
            <a:ext cx="32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4</a:t>
            </a:r>
          </a:p>
        </p:txBody>
      </p:sp>
      <p:sp>
        <p:nvSpPr>
          <p:cNvPr id="28" name="Rechteck 27"/>
          <p:cNvSpPr/>
          <p:nvPr userDrawn="1"/>
        </p:nvSpPr>
        <p:spPr>
          <a:xfrm>
            <a:off x="-836868" y="2952058"/>
            <a:ext cx="32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5</a:t>
            </a:r>
          </a:p>
        </p:txBody>
      </p:sp>
      <p:sp>
        <p:nvSpPr>
          <p:cNvPr id="29" name="Rechteck 28"/>
          <p:cNvSpPr/>
          <p:nvPr userDrawn="1"/>
        </p:nvSpPr>
        <p:spPr>
          <a:xfrm>
            <a:off x="-838579" y="3443507"/>
            <a:ext cx="32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6</a:t>
            </a:r>
          </a:p>
        </p:txBody>
      </p:sp>
      <p:sp>
        <p:nvSpPr>
          <p:cNvPr id="30" name="Rechteck 29"/>
          <p:cNvSpPr/>
          <p:nvPr userDrawn="1"/>
        </p:nvSpPr>
        <p:spPr>
          <a:xfrm>
            <a:off x="-836868" y="3962090"/>
            <a:ext cx="32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7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3A00906-452F-1745-8205-CDB7D722CC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259" y="342590"/>
            <a:ext cx="1493241" cy="387972"/>
          </a:xfrm>
          <a:prstGeom prst="rect">
            <a:avLst/>
          </a:prstGeom>
        </p:spPr>
      </p:pic>
      <p:sp>
        <p:nvSpPr>
          <p:cNvPr id="34" name="Datumsplatzhalter 3">
            <a:extLst>
              <a:ext uri="{FF2B5EF4-FFF2-40B4-BE49-F238E27FC236}">
                <a16:creationId xmlns:a16="http://schemas.microsoft.com/office/drawing/2014/main" id="{01FE3109-E35E-EB4D-86F1-E3D65B64E6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3" y="6356350"/>
            <a:ext cx="1614487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948AF-3BD7-7A4C-A193-87C0BC5E27A7}" type="datetime1">
              <a:rPr lang="de-DE" smtClean="0"/>
              <a:t>07.10.21</a:t>
            </a:fld>
            <a:endParaRPr lang="de-DE" dirty="0"/>
          </a:p>
        </p:txBody>
      </p:sp>
      <p:sp>
        <p:nvSpPr>
          <p:cNvPr id="35" name="Fußzeilenplatzhalter 4">
            <a:extLst>
              <a:ext uri="{FF2B5EF4-FFF2-40B4-BE49-F238E27FC236}">
                <a16:creationId xmlns:a16="http://schemas.microsoft.com/office/drawing/2014/main" id="{7D5479B6-7708-8742-B08D-E8276FAF02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9663" y="6356350"/>
            <a:ext cx="7429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36" name="Foliennummernplatzhalter 5">
            <a:extLst>
              <a:ext uri="{FF2B5EF4-FFF2-40B4-BE49-F238E27FC236}">
                <a16:creationId xmlns:a16="http://schemas.microsoft.com/office/drawing/2014/main" id="{D00C5DD3-15E1-B243-A1C3-AE24BBC0B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37774" y="6356350"/>
            <a:ext cx="1609725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3441D-5445-4F60-93F8-80FAFACEB57B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37" name="Titel 1">
            <a:extLst>
              <a:ext uri="{FF2B5EF4-FFF2-40B4-BE49-F238E27FC236}">
                <a16:creationId xmlns:a16="http://schemas.microsoft.com/office/drawing/2014/main" id="{2E1E13B9-B872-F14A-85C5-BD1846D65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0"/>
            <a:ext cx="9366250" cy="813823"/>
          </a:xfrm>
          <a:prstGeom prst="rect">
            <a:avLst/>
          </a:prstGeom>
        </p:spPr>
        <p:txBody>
          <a:bodyPr lIns="0" anchor="b" anchorCtr="0">
            <a:normAutofit/>
          </a:bodyPr>
          <a:lstStyle>
            <a:lvl1pPr>
              <a:defRPr sz="2800" b="1">
                <a:solidFill>
                  <a:schemeClr val="accent6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8" name="Inhaltsplatzhalter 2">
            <a:extLst>
              <a:ext uri="{FF2B5EF4-FFF2-40B4-BE49-F238E27FC236}">
                <a16:creationId xmlns:a16="http://schemas.microsoft.com/office/drawing/2014/main" id="{156403C4-E104-5B4B-8895-0469E5427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3" y="1341438"/>
            <a:ext cx="5489575" cy="4835525"/>
          </a:xfrm>
          <a:prstGeom prst="rect">
            <a:avLst/>
          </a:prstGeom>
        </p:spPr>
        <p:txBody>
          <a:bodyPr lIns="0" tIns="180000" rIns="0">
            <a:normAutofit/>
          </a:bodyPr>
          <a:lstStyle>
            <a:lvl1pPr>
              <a:lnSpc>
                <a:spcPts val="2600"/>
              </a:lnSpc>
              <a:defRPr sz="2000"/>
            </a:lvl1pPr>
            <a:lvl2pPr>
              <a:lnSpc>
                <a:spcPts val="2600"/>
              </a:lnSpc>
              <a:defRPr sz="2000"/>
            </a:lvl2pPr>
            <a:lvl3pPr>
              <a:lnSpc>
                <a:spcPts val="2600"/>
              </a:lnSpc>
              <a:defRPr sz="2000"/>
            </a:lvl3pPr>
            <a:lvl4pPr>
              <a:lnSpc>
                <a:spcPts val="2600"/>
              </a:lnSpc>
              <a:defRPr sz="2000"/>
            </a:lvl4pPr>
            <a:lvl5pPr>
              <a:lnSpc>
                <a:spcPts val="2600"/>
              </a:lnSpc>
              <a:defRPr sz="200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0FD7A7C-C22B-2241-8CB1-3B106A3E1E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2913" y="822002"/>
            <a:ext cx="9366250" cy="369332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Untertitelformat bearbeiten</a:t>
            </a:r>
          </a:p>
        </p:txBody>
      </p:sp>
      <p:sp>
        <p:nvSpPr>
          <p:cNvPr id="31" name="Inhaltsplatzhalter 2">
            <a:extLst>
              <a:ext uri="{FF2B5EF4-FFF2-40B4-BE49-F238E27FC236}">
                <a16:creationId xmlns:a16="http://schemas.microsoft.com/office/drawing/2014/main" id="{6365CF18-6508-F84B-930D-7587A2615477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263849" y="1341438"/>
            <a:ext cx="5489575" cy="4835525"/>
          </a:xfrm>
          <a:prstGeom prst="rect">
            <a:avLst/>
          </a:prstGeom>
        </p:spPr>
        <p:txBody>
          <a:bodyPr lIns="0" tIns="180000" rIns="0">
            <a:normAutofit/>
          </a:bodyPr>
          <a:lstStyle>
            <a:lvl1pPr>
              <a:lnSpc>
                <a:spcPts val="2600"/>
              </a:lnSpc>
              <a:defRPr sz="2000"/>
            </a:lvl1pPr>
            <a:lvl2pPr>
              <a:lnSpc>
                <a:spcPts val="2600"/>
              </a:lnSpc>
              <a:defRPr sz="2000"/>
            </a:lvl2pPr>
            <a:lvl3pPr>
              <a:lnSpc>
                <a:spcPts val="2600"/>
              </a:lnSpc>
              <a:defRPr sz="2000"/>
            </a:lvl3pPr>
            <a:lvl4pPr>
              <a:lnSpc>
                <a:spcPts val="2600"/>
              </a:lnSpc>
              <a:defRPr sz="2000"/>
            </a:lvl4pPr>
            <a:lvl5pPr>
              <a:lnSpc>
                <a:spcPts val="2600"/>
              </a:lnSpc>
              <a:defRPr sz="200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5490096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59">
          <p15:clr>
            <a:srgbClr val="FBAE40"/>
          </p15:clr>
        </p15:guide>
        <p15:guide id="4" orient="horz" pos="27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1/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 userDrawn="1"/>
        </p:nvSpPr>
        <p:spPr>
          <a:xfrm>
            <a:off x="-527254" y="3482992"/>
            <a:ext cx="297951" cy="316257"/>
          </a:xfrm>
          <a:prstGeom prst="rect">
            <a:avLst/>
          </a:prstGeom>
          <a:solidFill>
            <a:srgbClr val="006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 userDrawn="1"/>
        </p:nvSpPr>
        <p:spPr>
          <a:xfrm>
            <a:off x="-514588" y="1025181"/>
            <a:ext cx="297951" cy="316257"/>
          </a:xfrm>
          <a:prstGeom prst="rect">
            <a:avLst/>
          </a:prstGeom>
          <a:solidFill>
            <a:srgbClr val="85BE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/>
          <p:cNvSpPr/>
          <p:nvPr userDrawn="1"/>
        </p:nvSpPr>
        <p:spPr>
          <a:xfrm>
            <a:off x="-514589" y="1516106"/>
            <a:ext cx="297951" cy="316257"/>
          </a:xfrm>
          <a:prstGeom prst="rect">
            <a:avLst/>
          </a:prstGeom>
          <a:solidFill>
            <a:srgbClr val="3F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/>
          <p:cNvSpPr/>
          <p:nvPr userDrawn="1"/>
        </p:nvSpPr>
        <p:spPr>
          <a:xfrm>
            <a:off x="-514590" y="2007031"/>
            <a:ext cx="297951" cy="316257"/>
          </a:xfrm>
          <a:prstGeom prst="rect">
            <a:avLst/>
          </a:prstGeom>
          <a:solidFill>
            <a:srgbClr val="F7A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eck 19"/>
          <p:cNvSpPr/>
          <p:nvPr userDrawn="1"/>
        </p:nvSpPr>
        <p:spPr>
          <a:xfrm>
            <a:off x="-514591" y="2497956"/>
            <a:ext cx="297951" cy="316257"/>
          </a:xfrm>
          <a:prstGeom prst="rect">
            <a:avLst/>
          </a:prstGeom>
          <a:solidFill>
            <a:srgbClr val="8400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/>
          <p:cNvSpPr/>
          <p:nvPr userDrawn="1"/>
        </p:nvSpPr>
        <p:spPr>
          <a:xfrm>
            <a:off x="-514592" y="2988881"/>
            <a:ext cx="297951" cy="31625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Rechteck 21"/>
          <p:cNvSpPr/>
          <p:nvPr userDrawn="1"/>
        </p:nvSpPr>
        <p:spPr>
          <a:xfrm>
            <a:off x="-515947" y="3977103"/>
            <a:ext cx="297951" cy="316257"/>
          </a:xfrm>
          <a:prstGeom prst="rect">
            <a:avLst/>
          </a:prstGeom>
          <a:solidFill>
            <a:srgbClr val="D4D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Rechteck 22"/>
          <p:cNvSpPr/>
          <p:nvPr userDrawn="1"/>
        </p:nvSpPr>
        <p:spPr>
          <a:xfrm rot="16200000">
            <a:off x="-3541595" y="3119150"/>
            <a:ext cx="49477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Zu verwendende Farben geordnet nach Wichtigkeit</a:t>
            </a:r>
            <a:endParaRPr lang="de-DE"/>
          </a:p>
        </p:txBody>
      </p:sp>
      <p:sp>
        <p:nvSpPr>
          <p:cNvPr id="24" name="Rechteck 23"/>
          <p:cNvSpPr/>
          <p:nvPr userDrawn="1"/>
        </p:nvSpPr>
        <p:spPr>
          <a:xfrm>
            <a:off x="-853517" y="998643"/>
            <a:ext cx="32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25" name="Rechteck 24"/>
          <p:cNvSpPr/>
          <p:nvPr userDrawn="1"/>
        </p:nvSpPr>
        <p:spPr>
          <a:xfrm>
            <a:off x="-855228" y="1490092"/>
            <a:ext cx="32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26" name="Rechteck 25"/>
          <p:cNvSpPr/>
          <p:nvPr userDrawn="1"/>
        </p:nvSpPr>
        <p:spPr>
          <a:xfrm>
            <a:off x="-836868" y="1950246"/>
            <a:ext cx="32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27" name="Rechteck 26"/>
          <p:cNvSpPr/>
          <p:nvPr userDrawn="1"/>
        </p:nvSpPr>
        <p:spPr>
          <a:xfrm>
            <a:off x="-838579" y="2441695"/>
            <a:ext cx="32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4</a:t>
            </a:r>
          </a:p>
        </p:txBody>
      </p:sp>
      <p:sp>
        <p:nvSpPr>
          <p:cNvPr id="28" name="Rechteck 27"/>
          <p:cNvSpPr/>
          <p:nvPr userDrawn="1"/>
        </p:nvSpPr>
        <p:spPr>
          <a:xfrm>
            <a:off x="-836868" y="2952058"/>
            <a:ext cx="32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5</a:t>
            </a:r>
          </a:p>
        </p:txBody>
      </p:sp>
      <p:sp>
        <p:nvSpPr>
          <p:cNvPr id="29" name="Rechteck 28"/>
          <p:cNvSpPr/>
          <p:nvPr userDrawn="1"/>
        </p:nvSpPr>
        <p:spPr>
          <a:xfrm>
            <a:off x="-838579" y="3443507"/>
            <a:ext cx="32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6</a:t>
            </a:r>
          </a:p>
        </p:txBody>
      </p:sp>
      <p:sp>
        <p:nvSpPr>
          <p:cNvPr id="30" name="Rechteck 29"/>
          <p:cNvSpPr/>
          <p:nvPr userDrawn="1"/>
        </p:nvSpPr>
        <p:spPr>
          <a:xfrm>
            <a:off x="-836868" y="3962090"/>
            <a:ext cx="32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7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3A00906-452F-1745-8205-CDB7D722CC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259" y="342590"/>
            <a:ext cx="1493241" cy="387972"/>
          </a:xfrm>
          <a:prstGeom prst="rect">
            <a:avLst/>
          </a:prstGeom>
        </p:spPr>
      </p:pic>
      <p:sp>
        <p:nvSpPr>
          <p:cNvPr id="34" name="Datumsplatzhalter 3">
            <a:extLst>
              <a:ext uri="{FF2B5EF4-FFF2-40B4-BE49-F238E27FC236}">
                <a16:creationId xmlns:a16="http://schemas.microsoft.com/office/drawing/2014/main" id="{01FE3109-E35E-EB4D-86F1-E3D65B64E6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3" y="6356350"/>
            <a:ext cx="1614487" cy="365125"/>
          </a:xfrm>
          <a:prstGeom prst="rect">
            <a:avLst/>
          </a:prstGeom>
        </p:spPr>
        <p:txBody>
          <a:bodyPr vert="horz" lIns="0" tIns="45720" rIns="9000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79561F-00AD-C84B-BEDC-D5AF76553B4E}" type="datetime1">
              <a:rPr lang="de-DE" smtClean="0"/>
              <a:t>07.10.21</a:t>
            </a:fld>
            <a:endParaRPr lang="de-DE" dirty="0"/>
          </a:p>
        </p:txBody>
      </p:sp>
      <p:sp>
        <p:nvSpPr>
          <p:cNvPr id="35" name="Fußzeilenplatzhalter 4">
            <a:extLst>
              <a:ext uri="{FF2B5EF4-FFF2-40B4-BE49-F238E27FC236}">
                <a16:creationId xmlns:a16="http://schemas.microsoft.com/office/drawing/2014/main" id="{7D5479B6-7708-8742-B08D-E8276FAF02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9663" y="6356350"/>
            <a:ext cx="74294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36" name="Foliennummernplatzhalter 5">
            <a:extLst>
              <a:ext uri="{FF2B5EF4-FFF2-40B4-BE49-F238E27FC236}">
                <a16:creationId xmlns:a16="http://schemas.microsoft.com/office/drawing/2014/main" id="{D00C5DD3-15E1-B243-A1C3-AE24BBC0B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34600" y="6356350"/>
            <a:ext cx="161290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3441D-5445-4F60-93F8-80FAFACEB57B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39" name="Titel 1">
            <a:extLst>
              <a:ext uri="{FF2B5EF4-FFF2-40B4-BE49-F238E27FC236}">
                <a16:creationId xmlns:a16="http://schemas.microsoft.com/office/drawing/2014/main" id="{F0187DF4-D671-DD4D-8A1F-5E620DE32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0"/>
            <a:ext cx="9366250" cy="813823"/>
          </a:xfrm>
          <a:prstGeom prst="rect">
            <a:avLst/>
          </a:prstGeom>
        </p:spPr>
        <p:txBody>
          <a:bodyPr lIns="0" anchor="b" anchorCtr="0">
            <a:normAutofit/>
          </a:bodyPr>
          <a:lstStyle>
            <a:lvl1pPr>
              <a:defRPr sz="2800" b="1">
                <a:solidFill>
                  <a:schemeClr val="accent6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0" name="Textplatzhalter 3">
            <a:extLst>
              <a:ext uri="{FF2B5EF4-FFF2-40B4-BE49-F238E27FC236}">
                <a16:creationId xmlns:a16="http://schemas.microsoft.com/office/drawing/2014/main" id="{F5F36A7C-0B80-CF45-9FEB-5A201EF82DD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2913" y="822002"/>
            <a:ext cx="9366250" cy="369332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321213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59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ster Beispi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 userDrawn="1"/>
        </p:nvSpPr>
        <p:spPr>
          <a:xfrm>
            <a:off x="-527254" y="3482992"/>
            <a:ext cx="297951" cy="316257"/>
          </a:xfrm>
          <a:prstGeom prst="rect">
            <a:avLst/>
          </a:prstGeom>
          <a:solidFill>
            <a:srgbClr val="006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 userDrawn="1"/>
        </p:nvSpPr>
        <p:spPr>
          <a:xfrm>
            <a:off x="-514588" y="1025181"/>
            <a:ext cx="297951" cy="316257"/>
          </a:xfrm>
          <a:prstGeom prst="rect">
            <a:avLst/>
          </a:prstGeom>
          <a:solidFill>
            <a:srgbClr val="85BE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/>
          <p:cNvSpPr/>
          <p:nvPr userDrawn="1"/>
        </p:nvSpPr>
        <p:spPr>
          <a:xfrm>
            <a:off x="-514589" y="1516106"/>
            <a:ext cx="297951" cy="316257"/>
          </a:xfrm>
          <a:prstGeom prst="rect">
            <a:avLst/>
          </a:prstGeom>
          <a:solidFill>
            <a:srgbClr val="3F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/>
          <p:cNvSpPr/>
          <p:nvPr userDrawn="1"/>
        </p:nvSpPr>
        <p:spPr>
          <a:xfrm>
            <a:off x="-514590" y="2007031"/>
            <a:ext cx="297951" cy="316257"/>
          </a:xfrm>
          <a:prstGeom prst="rect">
            <a:avLst/>
          </a:prstGeom>
          <a:solidFill>
            <a:srgbClr val="F7A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eck 19"/>
          <p:cNvSpPr/>
          <p:nvPr userDrawn="1"/>
        </p:nvSpPr>
        <p:spPr>
          <a:xfrm>
            <a:off x="-514591" y="2497956"/>
            <a:ext cx="297951" cy="316257"/>
          </a:xfrm>
          <a:prstGeom prst="rect">
            <a:avLst/>
          </a:prstGeom>
          <a:solidFill>
            <a:srgbClr val="8400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/>
          <p:cNvSpPr/>
          <p:nvPr userDrawn="1"/>
        </p:nvSpPr>
        <p:spPr>
          <a:xfrm>
            <a:off x="-514592" y="2988881"/>
            <a:ext cx="297951" cy="316257"/>
          </a:xfrm>
          <a:prstGeom prst="rect">
            <a:avLst/>
          </a:pr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Rechteck 21"/>
          <p:cNvSpPr/>
          <p:nvPr userDrawn="1"/>
        </p:nvSpPr>
        <p:spPr>
          <a:xfrm>
            <a:off x="-515947" y="3977103"/>
            <a:ext cx="297951" cy="316257"/>
          </a:xfrm>
          <a:prstGeom prst="rect">
            <a:avLst/>
          </a:prstGeom>
          <a:solidFill>
            <a:srgbClr val="D4D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Rechteck 22"/>
          <p:cNvSpPr/>
          <p:nvPr userDrawn="1"/>
        </p:nvSpPr>
        <p:spPr>
          <a:xfrm rot="16200000">
            <a:off x="-3541595" y="3119150"/>
            <a:ext cx="49477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Zu verwendende Farben geordnet nach Wichtigkeit</a:t>
            </a:r>
            <a:endParaRPr lang="de-DE"/>
          </a:p>
        </p:txBody>
      </p:sp>
      <p:sp>
        <p:nvSpPr>
          <p:cNvPr id="24" name="Rechteck 23"/>
          <p:cNvSpPr/>
          <p:nvPr userDrawn="1"/>
        </p:nvSpPr>
        <p:spPr>
          <a:xfrm>
            <a:off x="-853517" y="998643"/>
            <a:ext cx="32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25" name="Rechteck 24"/>
          <p:cNvSpPr/>
          <p:nvPr userDrawn="1"/>
        </p:nvSpPr>
        <p:spPr>
          <a:xfrm>
            <a:off x="-855228" y="1490092"/>
            <a:ext cx="32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26" name="Rechteck 25"/>
          <p:cNvSpPr/>
          <p:nvPr userDrawn="1"/>
        </p:nvSpPr>
        <p:spPr>
          <a:xfrm>
            <a:off x="-836868" y="1950246"/>
            <a:ext cx="32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27" name="Rechteck 26"/>
          <p:cNvSpPr/>
          <p:nvPr userDrawn="1"/>
        </p:nvSpPr>
        <p:spPr>
          <a:xfrm>
            <a:off x="-838579" y="2441695"/>
            <a:ext cx="32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4</a:t>
            </a:r>
          </a:p>
        </p:txBody>
      </p:sp>
      <p:sp>
        <p:nvSpPr>
          <p:cNvPr id="28" name="Rechteck 27"/>
          <p:cNvSpPr/>
          <p:nvPr userDrawn="1"/>
        </p:nvSpPr>
        <p:spPr>
          <a:xfrm>
            <a:off x="-836868" y="2952058"/>
            <a:ext cx="32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5</a:t>
            </a:r>
          </a:p>
        </p:txBody>
      </p:sp>
      <p:sp>
        <p:nvSpPr>
          <p:cNvPr id="29" name="Rechteck 28"/>
          <p:cNvSpPr/>
          <p:nvPr userDrawn="1"/>
        </p:nvSpPr>
        <p:spPr>
          <a:xfrm>
            <a:off x="-838579" y="3443507"/>
            <a:ext cx="32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6</a:t>
            </a:r>
          </a:p>
        </p:txBody>
      </p:sp>
      <p:sp>
        <p:nvSpPr>
          <p:cNvPr id="30" name="Rechteck 29"/>
          <p:cNvSpPr/>
          <p:nvPr userDrawn="1"/>
        </p:nvSpPr>
        <p:spPr>
          <a:xfrm>
            <a:off x="-836868" y="3962090"/>
            <a:ext cx="32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>
                <a:solidFill>
                  <a:schemeClr val="bg1">
                    <a:lumMod val="50000"/>
                  </a:schemeClr>
                </a:solidFill>
              </a:rPr>
              <a:t>7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3A00906-452F-1745-8205-CDB7D722CC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259" y="342590"/>
            <a:ext cx="1493241" cy="387972"/>
          </a:xfrm>
          <a:prstGeom prst="rect">
            <a:avLst/>
          </a:prstGeom>
        </p:spPr>
      </p:pic>
      <p:sp>
        <p:nvSpPr>
          <p:cNvPr id="34" name="Datumsplatzhalter 3">
            <a:extLst>
              <a:ext uri="{FF2B5EF4-FFF2-40B4-BE49-F238E27FC236}">
                <a16:creationId xmlns:a16="http://schemas.microsoft.com/office/drawing/2014/main" id="{01FE3109-E35E-EB4D-86F1-E3D65B64E6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3" y="6356350"/>
            <a:ext cx="16127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6F522-EE8B-154A-A7B8-9F4D03E195AB}" type="datetime1">
              <a:rPr lang="de-DE" smtClean="0"/>
              <a:t>07.10.21</a:t>
            </a:fld>
            <a:endParaRPr lang="de-DE" dirty="0"/>
          </a:p>
        </p:txBody>
      </p:sp>
      <p:sp>
        <p:nvSpPr>
          <p:cNvPr id="35" name="Fußzeilenplatzhalter 4">
            <a:extLst>
              <a:ext uri="{FF2B5EF4-FFF2-40B4-BE49-F238E27FC236}">
                <a16:creationId xmlns:a16="http://schemas.microsoft.com/office/drawing/2014/main" id="{7D5479B6-7708-8742-B08D-E8276FAF02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9663" y="6356350"/>
            <a:ext cx="7430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36" name="Foliennummernplatzhalter 5">
            <a:extLst>
              <a:ext uri="{FF2B5EF4-FFF2-40B4-BE49-F238E27FC236}">
                <a16:creationId xmlns:a16="http://schemas.microsoft.com/office/drawing/2014/main" id="{D00C5DD3-15E1-B243-A1C3-AE24BBC0B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34784" y="6356350"/>
            <a:ext cx="1612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3441D-5445-4F60-93F8-80FAFACEB57B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37" name="Titel 1">
            <a:extLst>
              <a:ext uri="{FF2B5EF4-FFF2-40B4-BE49-F238E27FC236}">
                <a16:creationId xmlns:a16="http://schemas.microsoft.com/office/drawing/2014/main" id="{2E1E13B9-B872-F14A-85C5-BD1846D65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365125"/>
            <a:ext cx="9341167" cy="887603"/>
          </a:xfrm>
          <a:prstGeom prst="rect">
            <a:avLst/>
          </a:prstGeom>
        </p:spPr>
        <p:txBody>
          <a:bodyPr lIns="0" anchor="b" anchorCtr="0">
            <a:normAutofit/>
          </a:bodyPr>
          <a:lstStyle>
            <a:lvl1pPr>
              <a:defRPr sz="2800" b="1">
                <a:solidFill>
                  <a:schemeClr val="accent6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34A835C8-1394-DD47-B6AF-3BFA232A15CA}"/>
              </a:ext>
            </a:extLst>
          </p:cNvPr>
          <p:cNvSpPr/>
          <p:nvPr userDrawn="1"/>
        </p:nvSpPr>
        <p:spPr>
          <a:xfrm>
            <a:off x="442913" y="96152"/>
            <a:ext cx="1612715" cy="599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FFC5D916-1CB3-1447-8BA0-474DDA27D47D}"/>
              </a:ext>
            </a:extLst>
          </p:cNvPr>
          <p:cNvSpPr/>
          <p:nvPr userDrawn="1"/>
        </p:nvSpPr>
        <p:spPr>
          <a:xfrm>
            <a:off x="2381605" y="96152"/>
            <a:ext cx="1612715" cy="599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2254EC9A-622D-3F4F-855E-33282D7233B7}"/>
              </a:ext>
            </a:extLst>
          </p:cNvPr>
          <p:cNvSpPr/>
          <p:nvPr userDrawn="1"/>
        </p:nvSpPr>
        <p:spPr>
          <a:xfrm>
            <a:off x="4320297" y="96152"/>
            <a:ext cx="1612715" cy="599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9BBBC717-1C0D-1F41-8D1C-2E8517E9145B}"/>
              </a:ext>
            </a:extLst>
          </p:cNvPr>
          <p:cNvSpPr/>
          <p:nvPr userDrawn="1"/>
        </p:nvSpPr>
        <p:spPr>
          <a:xfrm>
            <a:off x="6258989" y="96152"/>
            <a:ext cx="1612715" cy="599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84613C88-2D1F-D142-A217-DF15A182DF1E}"/>
              </a:ext>
            </a:extLst>
          </p:cNvPr>
          <p:cNvSpPr/>
          <p:nvPr userDrawn="1"/>
        </p:nvSpPr>
        <p:spPr>
          <a:xfrm>
            <a:off x="8197681" y="96152"/>
            <a:ext cx="1612715" cy="599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A8A1C439-FE0B-E444-8AC2-D42DFB7EB1EF}"/>
              </a:ext>
            </a:extLst>
          </p:cNvPr>
          <p:cNvSpPr/>
          <p:nvPr userDrawn="1"/>
        </p:nvSpPr>
        <p:spPr>
          <a:xfrm>
            <a:off x="10136373" y="96152"/>
            <a:ext cx="1612715" cy="599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81560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59">
          <p15:clr>
            <a:srgbClr val="FBAE40"/>
          </p15:clr>
        </p15:guide>
        <p15:guide id="2" orient="horz" pos="4110">
          <p15:clr>
            <a:srgbClr val="FBAE40"/>
          </p15:clr>
        </p15:guide>
        <p15:guide id="3" orient="horz" pos="36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platzhalter 1">
            <a:extLst>
              <a:ext uri="{FF2B5EF4-FFF2-40B4-BE49-F238E27FC236}">
                <a16:creationId xmlns:a16="http://schemas.microsoft.com/office/drawing/2014/main" id="{B01D27ED-D14D-4046-B75E-725CA25E4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365125"/>
            <a:ext cx="113061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8" name="Textplatzhalter 2">
            <a:extLst>
              <a:ext uri="{FF2B5EF4-FFF2-40B4-BE49-F238E27FC236}">
                <a16:creationId xmlns:a16="http://schemas.microsoft.com/office/drawing/2014/main" id="{C234C0B1-9FD1-F345-A449-4472B81ED9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3" y="1825625"/>
            <a:ext cx="11306175" cy="435133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44922D94-9219-D641-9536-9589CF2C6E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3" y="6356350"/>
            <a:ext cx="1614487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16ECCE-E399-994A-BC0E-C59F3FDF784F}" type="datetime1">
              <a:rPr lang="de-DE" smtClean="0"/>
              <a:t>07.10.21</a:t>
            </a:fld>
            <a:endParaRPr lang="de-DE" dirty="0"/>
          </a:p>
        </p:txBody>
      </p:sp>
      <p:sp>
        <p:nvSpPr>
          <p:cNvPr id="11" name="Foliennummernplatzhalter 5">
            <a:extLst>
              <a:ext uri="{FF2B5EF4-FFF2-40B4-BE49-F238E27FC236}">
                <a16:creationId xmlns:a16="http://schemas.microsoft.com/office/drawing/2014/main" id="{830E4981-3936-334C-9C2B-18C77B89C5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37774" y="6356350"/>
            <a:ext cx="1609725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3441D-5445-4F60-93F8-80FAFACEB57B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E7C54CC5-FB46-5548-8237-7931D6A117D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259" y="342590"/>
            <a:ext cx="1493241" cy="387972"/>
          </a:xfrm>
          <a:prstGeom prst="rect">
            <a:avLst/>
          </a:prstGeom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D058E94-4F1A-054A-8175-E3970A21E9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9663" y="6356350"/>
            <a:ext cx="7429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38972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53" r:id="rId2"/>
    <p:sldLayoutId id="2147483856" r:id="rId3"/>
    <p:sldLayoutId id="2147483828" r:id="rId4"/>
    <p:sldLayoutId id="2147483855" r:id="rId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-1944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48000" indent="-1944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08800" indent="-1944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62400" indent="-1944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23200" indent="-1944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942" userDrawn="1">
          <p15:clr>
            <a:srgbClr val="F26B43"/>
          </p15:clr>
        </p15:guide>
        <p15:guide id="2" pos="279" userDrawn="1">
          <p15:clr>
            <a:srgbClr val="F26B43"/>
          </p15:clr>
        </p15:guide>
        <p15:guide id="3" pos="7401" userDrawn="1">
          <p15:clr>
            <a:srgbClr val="F26B43"/>
          </p15:clr>
        </p15:guide>
        <p15:guide id="4" pos="1296" userDrawn="1">
          <p15:clr>
            <a:srgbClr val="F26B43"/>
          </p15:clr>
        </p15:guide>
        <p15:guide id="5" pos="1499" userDrawn="1">
          <p15:clr>
            <a:srgbClr val="F26B43"/>
          </p15:clr>
        </p15:guide>
        <p15:guide id="6" pos="2516" userDrawn="1">
          <p15:clr>
            <a:srgbClr val="F26B43"/>
          </p15:clr>
        </p15:guide>
        <p15:guide id="7" pos="2718" userDrawn="1">
          <p15:clr>
            <a:srgbClr val="F26B43"/>
          </p15:clr>
        </p15:guide>
        <p15:guide id="8" pos="3737" userDrawn="1">
          <p15:clr>
            <a:srgbClr val="F26B43"/>
          </p15:clr>
        </p15:guide>
        <p15:guide id="9" pos="4959" userDrawn="1">
          <p15:clr>
            <a:srgbClr val="F26B43"/>
          </p15:clr>
        </p15:guide>
        <p15:guide id="10" pos="5164" userDrawn="1">
          <p15:clr>
            <a:srgbClr val="F26B43"/>
          </p15:clr>
        </p15:guide>
        <p15:guide id="11" pos="6386" userDrawn="1">
          <p15:clr>
            <a:srgbClr val="F26B43"/>
          </p15:clr>
        </p15:guide>
        <p15:guide id="12" pos="6179" userDrawn="1">
          <p15:clr>
            <a:srgbClr val="F26B43"/>
          </p15:clr>
        </p15:guide>
        <p15:guide id="13" orient="horz" pos="390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jpeg"/><Relationship Id="rId18" Type="http://schemas.openxmlformats.org/officeDocument/2006/relationships/image" Target="../media/image23.jpeg"/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12" Type="http://schemas.openxmlformats.org/officeDocument/2006/relationships/image" Target="../media/image17.jpeg"/><Relationship Id="rId17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1.jpe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11" Type="http://schemas.openxmlformats.org/officeDocument/2006/relationships/image" Target="../media/image16.jpe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jpeg"/><Relationship Id="rId19" Type="http://schemas.openxmlformats.org/officeDocument/2006/relationships/image" Target="../media/image24.jpeg"/><Relationship Id="rId4" Type="http://schemas.openxmlformats.org/officeDocument/2006/relationships/image" Target="../media/image9.svg"/><Relationship Id="rId9" Type="http://schemas.openxmlformats.org/officeDocument/2006/relationships/image" Target="../media/image14.jpeg"/><Relationship Id="rId1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20.png"/><Relationship Id="rId18" Type="http://schemas.openxmlformats.org/officeDocument/2006/relationships/image" Target="../media/image24.jpeg"/><Relationship Id="rId3" Type="http://schemas.openxmlformats.org/officeDocument/2006/relationships/image" Target="../media/image27.svg"/><Relationship Id="rId7" Type="http://schemas.openxmlformats.org/officeDocument/2006/relationships/image" Target="../media/image13.jpeg"/><Relationship Id="rId12" Type="http://schemas.openxmlformats.org/officeDocument/2006/relationships/image" Target="../media/image19.jpeg"/><Relationship Id="rId17" Type="http://schemas.openxmlformats.org/officeDocument/2006/relationships/image" Target="../media/image23.jpeg"/><Relationship Id="rId2" Type="http://schemas.openxmlformats.org/officeDocument/2006/relationships/image" Target="../media/image26.png"/><Relationship Id="rId16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svg"/><Relationship Id="rId11" Type="http://schemas.openxmlformats.org/officeDocument/2006/relationships/image" Target="../media/image18.jpeg"/><Relationship Id="rId5" Type="http://schemas.openxmlformats.org/officeDocument/2006/relationships/image" Target="../media/image28.png"/><Relationship Id="rId15" Type="http://schemas.openxmlformats.org/officeDocument/2006/relationships/image" Target="../media/image16.jpeg"/><Relationship Id="rId10" Type="http://schemas.openxmlformats.org/officeDocument/2006/relationships/image" Target="../media/image17.jpeg"/><Relationship Id="rId19" Type="http://schemas.openxmlformats.org/officeDocument/2006/relationships/image" Target="../media/image25.png"/><Relationship Id="rId4" Type="http://schemas.openxmlformats.org/officeDocument/2006/relationships/image" Target="../media/image10.png"/><Relationship Id="rId9" Type="http://schemas.openxmlformats.org/officeDocument/2006/relationships/image" Target="../media/image15.jpeg"/><Relationship Id="rId1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684BB901-4E0B-5344-B61A-7434A6555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>
                <a:solidFill>
                  <a:srgbClr val="00623B"/>
                </a:solidFill>
              </a:rPr>
              <a:t>Grundsätze für die Erstellung von Präsentationen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2851BFA-AFD5-1040-B55B-052511A202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e-DE" sz="1600" dirty="0">
                <a:solidFill>
                  <a:srgbClr val="840036"/>
                </a:solidFill>
              </a:rPr>
              <a:t>Titelfolie</a:t>
            </a:r>
            <a:r>
              <a:rPr lang="de-DE" sz="1600" dirty="0">
                <a:solidFill>
                  <a:schemeClr val="bg1">
                    <a:lumMod val="50000"/>
                  </a:schemeClr>
                </a:solidFill>
              </a:rPr>
              <a:t> (Folie Nr. 2) sowie </a:t>
            </a:r>
            <a:r>
              <a:rPr lang="de-DE" sz="1600" dirty="0">
                <a:solidFill>
                  <a:srgbClr val="840036"/>
                </a:solidFill>
              </a:rPr>
              <a:t>Abschlussfolie</a:t>
            </a:r>
            <a:r>
              <a:rPr lang="de-DE" sz="1600" dirty="0">
                <a:solidFill>
                  <a:schemeClr val="bg1">
                    <a:lumMod val="50000"/>
                  </a:schemeClr>
                </a:solidFill>
              </a:rPr>
              <a:t> (Folie Nr. 15) bitte unverändert übernehmen – Ort und Datum der Präsentation auf Titelfolie entsprechend anpassen</a:t>
            </a:r>
          </a:p>
          <a:p>
            <a:pPr>
              <a:lnSpc>
                <a:spcPct val="150000"/>
              </a:lnSpc>
            </a:pPr>
            <a:r>
              <a:rPr lang="de-DE" sz="1600" dirty="0">
                <a:solidFill>
                  <a:srgbClr val="840036"/>
                </a:solidFill>
              </a:rPr>
              <a:t>Fußzeile kann im Menü Ansicht bearbeitet werden</a:t>
            </a:r>
            <a:r>
              <a:rPr lang="de-DE" sz="1600" dirty="0">
                <a:solidFill>
                  <a:schemeClr val="bg1">
                    <a:lumMod val="50000"/>
                  </a:schemeClr>
                </a:solidFill>
              </a:rPr>
              <a:t> – hierfür unter „Einfügen“ – „Kopf- und Fußzeile“ wählen und in der Fußzeile Name des Vortragenden und ggf. Name der Präsentation eintragen –&gt; „Für alle übernehmen“ anwählen</a:t>
            </a:r>
          </a:p>
          <a:p>
            <a:pPr>
              <a:lnSpc>
                <a:spcPct val="150000"/>
              </a:lnSpc>
            </a:pPr>
            <a:r>
              <a:rPr lang="de-DE" sz="1600" dirty="0">
                <a:solidFill>
                  <a:srgbClr val="840036"/>
                </a:solidFill>
              </a:rPr>
              <a:t>Folienaufbau</a:t>
            </a:r>
            <a:r>
              <a:rPr lang="de-DE" sz="1600" dirty="0">
                <a:solidFill>
                  <a:schemeClr val="bg1">
                    <a:lumMod val="50000"/>
                  </a:schemeClr>
                </a:solidFill>
              </a:rPr>
              <a:t> mit Überschrift / Unterüberschrift / Stichpunkten </a:t>
            </a:r>
            <a:r>
              <a:rPr lang="de-DE" sz="1600" dirty="0">
                <a:solidFill>
                  <a:srgbClr val="840036"/>
                </a:solidFill>
              </a:rPr>
              <a:t>nach Vorbild von Folie Nr. 4/5 </a:t>
            </a:r>
            <a:r>
              <a:rPr lang="de-DE" sz="1600" dirty="0">
                <a:solidFill>
                  <a:schemeClr val="bg1">
                    <a:lumMod val="50000"/>
                  </a:schemeClr>
                </a:solidFill>
              </a:rPr>
              <a:t>verwenden – Für neue Folien der Einfachheit halber Folie Nr. 4 duplizieren – Farbschema beibehalten &amp; </a:t>
            </a:r>
            <a:r>
              <a:rPr lang="de-DE" sz="1600" dirty="0" err="1">
                <a:solidFill>
                  <a:schemeClr val="bg1">
                    <a:lumMod val="50000"/>
                  </a:schemeClr>
                </a:solidFill>
              </a:rPr>
              <a:t>vanWylick</a:t>
            </a:r>
            <a:r>
              <a:rPr lang="de-DE" sz="1600" dirty="0">
                <a:solidFill>
                  <a:schemeClr val="bg1">
                    <a:lumMod val="50000"/>
                  </a:schemeClr>
                </a:solidFill>
              </a:rPr>
              <a:t> Logo nicht mit Grafiken überdecken!</a:t>
            </a:r>
          </a:p>
          <a:p>
            <a:pPr>
              <a:lnSpc>
                <a:spcPct val="150000"/>
              </a:lnSpc>
            </a:pPr>
            <a:r>
              <a:rPr lang="de-DE" sz="1600" dirty="0">
                <a:solidFill>
                  <a:srgbClr val="840036"/>
                </a:solidFill>
              </a:rPr>
              <a:t>Folien Nr. 6 – 14 dienen als Orientierung</a:t>
            </a:r>
            <a:r>
              <a:rPr lang="de-DE" sz="1600" dirty="0">
                <a:solidFill>
                  <a:schemeClr val="bg1">
                    <a:lumMod val="50000"/>
                  </a:schemeClr>
                </a:solidFill>
              </a:rPr>
              <a:t> für Präsentationen für Darstellungen / Diagramme / Tabellen – Bei der Erstellung bitte Farben aus dem </a:t>
            </a:r>
            <a:r>
              <a:rPr lang="de-DE" sz="1600" dirty="0" err="1">
                <a:solidFill>
                  <a:schemeClr val="bg1">
                    <a:lumMod val="50000"/>
                  </a:schemeClr>
                </a:solidFill>
              </a:rPr>
              <a:t>vanWylick</a:t>
            </a:r>
            <a:r>
              <a:rPr lang="de-DE" sz="1600" dirty="0">
                <a:solidFill>
                  <a:schemeClr val="bg1">
                    <a:lumMod val="50000"/>
                  </a:schemeClr>
                </a:solidFill>
              </a:rPr>
              <a:t>-Farbschema (s. links neben der Folie) berücksichtigen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335A00B-D2AE-6943-A620-0B9126392B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35597CA0-958D-6240-B358-CD1A4BE7ED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BC950BB-4205-8142-9F75-BD4C798170C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7D9E88-4545-E840-96ED-580DAA8B23E5}" type="datetime1">
              <a:rPr lang="de-DE" smtClean="0"/>
              <a:t>07.10.21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6C181D4-733E-4F4A-84B3-98FA30CC77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1E80A66-3818-D446-835A-779A09BC64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3441D-5445-4F60-93F8-80FAFACEB57B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0180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platzhalter 12" descr="Ein Bild, das Spur, Zug, Himmel, Szene enthält.&#10;&#10;Automatisch generierte Beschreibung">
            <a:extLst>
              <a:ext uri="{FF2B5EF4-FFF2-40B4-BE49-F238E27FC236}">
                <a16:creationId xmlns:a16="http://schemas.microsoft.com/office/drawing/2014/main" id="{B296B8DC-3781-954E-9CC3-5773E5A8104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005" b="2183"/>
          <a:stretch/>
        </p:blipFill>
        <p:spPr>
          <a:xfrm>
            <a:off x="0" y="0"/>
            <a:ext cx="12192000" cy="4293360"/>
          </a:xfr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81314964-9D74-FA42-A85A-BDB2A94ABB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3483157"/>
            <a:ext cx="12192000" cy="889000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AB260722-FAD4-F94C-B109-5E83D923B6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180668">
            <a:off x="308944" y="2034805"/>
            <a:ext cx="4868512" cy="3785704"/>
          </a:xfrm>
          <a:prstGeom prst="rect">
            <a:avLst/>
          </a:prstGeom>
        </p:spPr>
      </p:pic>
      <p:sp>
        <p:nvSpPr>
          <p:cNvPr id="7" name="Untertitel 6">
            <a:extLst>
              <a:ext uri="{FF2B5EF4-FFF2-40B4-BE49-F238E27FC236}">
                <a16:creationId xmlns:a16="http://schemas.microsoft.com/office/drawing/2014/main" id="{1AFB448C-6F69-CB48-A137-D0D2CD464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4402" y="4205182"/>
            <a:ext cx="3655329" cy="1644162"/>
          </a:xfrm>
        </p:spPr>
        <p:txBody>
          <a:bodyPr anchor="t" anchorCtr="0"/>
          <a:lstStyle/>
          <a:p>
            <a:r>
              <a:rPr lang="de-DE" dirty="0" err="1"/>
              <a:t>Fruchimport</a:t>
            </a:r>
            <a:r>
              <a:rPr lang="de-DE" dirty="0"/>
              <a:t> </a:t>
            </a:r>
            <a:r>
              <a:rPr lang="de-DE" dirty="0" err="1"/>
              <a:t>vanWylick</a:t>
            </a:r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A8AA062-3AB7-1340-967F-A6B6D2F1E6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4403" y="2244498"/>
            <a:ext cx="3655328" cy="1911712"/>
          </a:xfrm>
        </p:spPr>
        <p:txBody>
          <a:bodyPr anchor="b" anchorCtr="0"/>
          <a:lstStyle/>
          <a:p>
            <a:r>
              <a:rPr lang="de-DE" dirty="0">
                <a:solidFill>
                  <a:schemeClr val="accent6"/>
                </a:solidFill>
              </a:rPr>
              <a:t>The </a:t>
            </a:r>
            <a:r>
              <a:rPr lang="de-DE" dirty="0" err="1">
                <a:solidFill>
                  <a:schemeClr val="accent6"/>
                </a:solidFill>
              </a:rPr>
              <a:t>way</a:t>
            </a:r>
            <a:r>
              <a:rPr lang="de-DE" dirty="0">
                <a:solidFill>
                  <a:schemeClr val="accent6"/>
                </a:solidFill>
              </a:rPr>
              <a:t> </a:t>
            </a:r>
            <a:br>
              <a:rPr lang="de-DE" dirty="0">
                <a:solidFill>
                  <a:schemeClr val="accent6"/>
                </a:solidFill>
              </a:rPr>
            </a:br>
            <a:r>
              <a:rPr lang="de-DE" dirty="0" err="1">
                <a:solidFill>
                  <a:schemeClr val="accent6"/>
                </a:solidFill>
              </a:rPr>
              <a:t>of</a:t>
            </a:r>
            <a:r>
              <a:rPr lang="de-DE" dirty="0">
                <a:solidFill>
                  <a:schemeClr val="accent6"/>
                </a:solidFill>
              </a:rPr>
              <a:t> </a:t>
            </a:r>
            <a:r>
              <a:rPr lang="de-DE" dirty="0" err="1">
                <a:solidFill>
                  <a:schemeClr val="accent6"/>
                </a:solidFill>
              </a:rPr>
              <a:t>Freshness</a:t>
            </a:r>
            <a:endParaRPr lang="de-DE" dirty="0">
              <a:solidFill>
                <a:schemeClr val="accent6"/>
              </a:solidFill>
            </a:endParaRPr>
          </a:p>
        </p:txBody>
      </p:sp>
      <p:sp>
        <p:nvSpPr>
          <p:cNvPr id="15" name="Untertitel 2">
            <a:extLst>
              <a:ext uri="{FF2B5EF4-FFF2-40B4-BE49-F238E27FC236}">
                <a16:creationId xmlns:a16="http://schemas.microsoft.com/office/drawing/2014/main" id="{E2E299E0-9561-6046-91D2-A5688728400F}"/>
              </a:ext>
            </a:extLst>
          </p:cNvPr>
          <p:cNvSpPr txBox="1">
            <a:spLocks/>
          </p:cNvSpPr>
          <p:nvPr/>
        </p:nvSpPr>
        <p:spPr>
          <a:xfrm>
            <a:off x="442913" y="5840840"/>
            <a:ext cx="5964191" cy="697018"/>
          </a:xfrm>
          <a:prstGeom prst="rect">
            <a:avLst/>
          </a:prstGeom>
        </p:spPr>
        <p:txBody>
          <a:bodyPr vert="horz" lIns="0" tIns="45720" rIns="91440" bIns="45720" rtlCol="0" anchor="b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dirty="0">
                <a:solidFill>
                  <a:schemeClr val="tx1"/>
                </a:solidFill>
              </a:rPr>
              <a:t>Köln, den 01.07.2021</a:t>
            </a:r>
          </a:p>
        </p:txBody>
      </p:sp>
    </p:spTree>
    <p:extLst>
      <p:ext uri="{BB962C8B-B14F-4D97-AF65-F5344CB8AC3E}">
        <p14:creationId xmlns:p14="http://schemas.microsoft.com/office/powerpoint/2010/main" val="3881010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C97E84F-F5FD-9943-BF26-91F183ABC26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0714A2-2F94-CE40-BA92-540FC50414F4}" type="datetime1">
              <a:rPr lang="de-DE" smtClean="0"/>
              <a:t>07.10.21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6E0EA0C-AA02-DF40-A876-53CBDB1452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DB582C0-A791-BE46-BE74-CE643616A2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3441D-5445-4F60-93F8-80FAFACEB57B}" type="slidenum">
              <a:rPr lang="de-DE" smtClean="0"/>
              <a:t>3</a:t>
            </a:fld>
            <a:endParaRPr lang="de-DE" dirty="0"/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5E66091E-CDB9-2F45-B62F-11DB8F625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00623B"/>
                </a:solidFill>
              </a:rPr>
              <a:t>Gliederung</a:t>
            </a:r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998728F-46CE-41E3-A61E-C673E4F3B6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9663" y="1341438"/>
            <a:ext cx="7429500" cy="483552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  <a:tabLst>
                <a:tab pos="7419600" algn="r"/>
              </a:tabLst>
            </a:pPr>
            <a:r>
              <a:rPr lang="de-DE" sz="2000" b="1" dirty="0"/>
              <a:t>Fruchtimport </a:t>
            </a:r>
            <a:r>
              <a:rPr lang="de-DE" sz="2000" b="1" dirty="0" err="1"/>
              <a:t>vanWylick</a:t>
            </a:r>
            <a:r>
              <a:rPr lang="de-DE" sz="2000" b="1" dirty="0"/>
              <a:t>	</a:t>
            </a:r>
            <a:r>
              <a:rPr lang="de-DE" sz="2000" dirty="0"/>
              <a:t>Folie X</a:t>
            </a:r>
            <a:br>
              <a:rPr lang="de-DE" sz="2000" dirty="0"/>
            </a:br>
            <a:r>
              <a:rPr lang="de-DE" sz="2000" dirty="0"/>
              <a:t>Untertitel</a:t>
            </a:r>
          </a:p>
          <a:p>
            <a:pPr marL="0" indent="0">
              <a:buNone/>
              <a:tabLst>
                <a:tab pos="7419600" algn="r"/>
              </a:tabLst>
            </a:pPr>
            <a:r>
              <a:rPr lang="de-DE" sz="2000" b="1" dirty="0"/>
              <a:t>The </a:t>
            </a:r>
            <a:r>
              <a:rPr lang="de-DE" sz="2000" b="1" dirty="0" err="1"/>
              <a:t>way</a:t>
            </a:r>
            <a:r>
              <a:rPr lang="de-DE" sz="2000" b="1" dirty="0"/>
              <a:t> </a:t>
            </a:r>
            <a:r>
              <a:rPr lang="de-DE" sz="2000" b="1" dirty="0" err="1"/>
              <a:t>of</a:t>
            </a:r>
            <a:r>
              <a:rPr lang="de-DE" sz="2000" b="1" dirty="0"/>
              <a:t> </a:t>
            </a:r>
            <a:r>
              <a:rPr lang="de-DE" sz="2000" b="1" dirty="0" err="1"/>
              <a:t>Freshness</a:t>
            </a:r>
            <a:r>
              <a:rPr lang="de-DE" sz="2000" b="1" dirty="0"/>
              <a:t> 	</a:t>
            </a:r>
            <a:r>
              <a:rPr lang="de-DE" sz="2000" dirty="0"/>
              <a:t>Folie X</a:t>
            </a:r>
            <a:br>
              <a:rPr lang="de-DE" sz="2000" dirty="0"/>
            </a:br>
            <a:r>
              <a:rPr lang="de-DE" sz="2000" dirty="0"/>
              <a:t>Untertitel</a:t>
            </a:r>
          </a:p>
          <a:p>
            <a:pPr marL="0" indent="0">
              <a:buNone/>
              <a:tabLst>
                <a:tab pos="7419600" algn="r"/>
              </a:tabLst>
            </a:pPr>
            <a:r>
              <a:rPr lang="de-DE" sz="2000" b="1" dirty="0"/>
              <a:t>Unser Distributionsnetz	</a:t>
            </a:r>
            <a:r>
              <a:rPr lang="de-DE" sz="2000" dirty="0"/>
              <a:t>Folie X</a:t>
            </a:r>
          </a:p>
          <a:p>
            <a:pPr marL="0" indent="0">
              <a:buNone/>
              <a:tabLst>
                <a:tab pos="7419600" algn="r"/>
              </a:tabLst>
            </a:pPr>
            <a:r>
              <a:rPr lang="de-DE" sz="2000" b="1" dirty="0"/>
              <a:t>Tabellen mit Text	</a:t>
            </a:r>
            <a:r>
              <a:rPr lang="de-DE" sz="2000" dirty="0"/>
              <a:t>Folie X</a:t>
            </a:r>
          </a:p>
          <a:p>
            <a:pPr marL="0" indent="0">
              <a:buNone/>
              <a:tabLst>
                <a:tab pos="7419600" algn="r"/>
              </a:tabLst>
            </a:pPr>
            <a:r>
              <a:rPr lang="de-DE" sz="2000" b="1" dirty="0"/>
              <a:t>Diagramme	</a:t>
            </a:r>
            <a:r>
              <a:rPr lang="de-DE" sz="2000" dirty="0"/>
              <a:t>Folie X</a:t>
            </a:r>
          </a:p>
          <a:p>
            <a:pPr marL="0" indent="0">
              <a:buNone/>
              <a:tabLst>
                <a:tab pos="7419600" algn="r"/>
              </a:tabLst>
            </a:pPr>
            <a:r>
              <a:rPr lang="de-DE" sz="2000" b="1" dirty="0"/>
              <a:t>Produktkalender	</a:t>
            </a:r>
            <a:r>
              <a:rPr lang="de-DE" sz="2000" dirty="0"/>
              <a:t>Folie X</a:t>
            </a:r>
          </a:p>
          <a:p>
            <a:pPr marL="0" indent="0">
              <a:buNone/>
              <a:tabLst>
                <a:tab pos="7419600" algn="r"/>
              </a:tabLst>
            </a:pPr>
            <a:r>
              <a:rPr lang="de-DE" sz="2000" b="1" dirty="0"/>
              <a:t>Überschrift 	</a:t>
            </a:r>
            <a:r>
              <a:rPr lang="de-DE" sz="2000" dirty="0"/>
              <a:t>Folie X</a:t>
            </a:r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74C05627-4531-F247-88C0-0D73A72DAC4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1181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8D7A220-0889-544C-8F08-28B165E9A3A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D69C45-42AC-9446-BE88-9DAEA0AB4E46}" type="datetime1">
              <a:rPr lang="de-DE" smtClean="0"/>
              <a:t>07.10.21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4D56108-AC5A-2642-B15E-1780C6A65D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1" name="Foliennummernplatzhalter 2">
            <a:extLst>
              <a:ext uri="{FF2B5EF4-FFF2-40B4-BE49-F238E27FC236}">
                <a16:creationId xmlns:a16="http://schemas.microsoft.com/office/drawing/2014/main" id="{27C7ED58-8D2D-49CB-ABBF-AE695B69D8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292BCA6-F6C7-4250-A7CA-AC2179DB3756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CED13A2-E69E-C948-960A-652D3FA9B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Dies ist eine Überschrift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AB195E1-C67D-1C4D-8478-9CD82F0A1B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Dies ist ein Fließtext. </a:t>
            </a:r>
            <a:r>
              <a:rPr lang="de-DE" dirty="0" err="1"/>
              <a:t>Fertelman</a:t>
            </a:r>
            <a:r>
              <a:rPr lang="de-DE" dirty="0"/>
              <a:t> </a:t>
            </a:r>
            <a:r>
              <a:rPr lang="de-DE" dirty="0" err="1"/>
              <a:t>jerting</a:t>
            </a:r>
            <a:r>
              <a:rPr lang="de-DE" dirty="0"/>
              <a:t> klamm </a:t>
            </a:r>
            <a:r>
              <a:rPr lang="de-DE" dirty="0" err="1"/>
              <a:t>gerangen</a:t>
            </a:r>
            <a:r>
              <a:rPr lang="de-DE" dirty="0"/>
              <a:t>. In </a:t>
            </a:r>
            <a:r>
              <a:rPr lang="de-DE" dirty="0" err="1"/>
              <a:t>Tellopersch</a:t>
            </a:r>
            <a:r>
              <a:rPr lang="de-DE" dirty="0"/>
              <a:t> </a:t>
            </a:r>
            <a:r>
              <a:rPr lang="de-DE" dirty="0" err="1"/>
              <a:t>verbasen</a:t>
            </a:r>
            <a:r>
              <a:rPr lang="de-DE" dirty="0"/>
              <a:t> </a:t>
            </a:r>
            <a:r>
              <a:rPr lang="de-DE" dirty="0" err="1"/>
              <a:t>kunnen</a:t>
            </a:r>
            <a:r>
              <a:rPr lang="de-DE" dirty="0"/>
              <a:t> </a:t>
            </a:r>
            <a:r>
              <a:rPr lang="de-DE" dirty="0" err="1"/>
              <a:t>treonsen</a:t>
            </a:r>
            <a:r>
              <a:rPr lang="de-DE" dirty="0"/>
              <a:t> </a:t>
            </a:r>
            <a:r>
              <a:rPr lang="de-DE" dirty="0" err="1"/>
              <a:t>Mosenhast</a:t>
            </a:r>
            <a:r>
              <a:rPr lang="de-DE" dirty="0"/>
              <a:t>. Met </a:t>
            </a:r>
            <a:r>
              <a:rPr lang="de-DE" dirty="0" err="1"/>
              <a:t>belusen</a:t>
            </a:r>
            <a:r>
              <a:rPr lang="de-DE" dirty="0"/>
              <a:t> gerungen. Segne </a:t>
            </a:r>
            <a:r>
              <a:rPr lang="de-DE" dirty="0" err="1"/>
              <a:t>trunnen</a:t>
            </a:r>
            <a:r>
              <a:rPr lang="de-DE" dirty="0"/>
              <a:t> </a:t>
            </a:r>
            <a:r>
              <a:rPr lang="de-DE" dirty="0" err="1"/>
              <a:t>fonnten</a:t>
            </a:r>
            <a:r>
              <a:rPr lang="de-DE" dirty="0"/>
              <a:t>. </a:t>
            </a:r>
            <a:r>
              <a:rPr lang="de-DE" dirty="0" err="1"/>
              <a:t>Gusen</a:t>
            </a:r>
            <a:r>
              <a:rPr lang="de-DE" dirty="0"/>
              <a:t> </a:t>
            </a:r>
            <a:r>
              <a:rPr lang="de-DE" dirty="0" err="1"/>
              <a:t>Fertelman</a:t>
            </a:r>
            <a:r>
              <a:rPr lang="de-DE" dirty="0"/>
              <a:t> </a:t>
            </a:r>
            <a:r>
              <a:rPr lang="de-DE" dirty="0" err="1"/>
              <a:t>jerting</a:t>
            </a:r>
            <a:r>
              <a:rPr lang="de-DE" dirty="0"/>
              <a:t> klamm </a:t>
            </a:r>
            <a:r>
              <a:rPr lang="de-DE" dirty="0" err="1"/>
              <a:t>gerangen</a:t>
            </a:r>
            <a:r>
              <a:rPr lang="de-DE" dirty="0"/>
              <a:t>. In </a:t>
            </a:r>
            <a:r>
              <a:rPr lang="de-DE" dirty="0" err="1"/>
              <a:t>Tellopersch</a:t>
            </a:r>
            <a:r>
              <a:rPr lang="de-DE" dirty="0"/>
              <a:t> </a:t>
            </a:r>
            <a:r>
              <a:rPr lang="de-DE" dirty="0" err="1"/>
              <a:t>verbasen</a:t>
            </a:r>
            <a:r>
              <a:rPr lang="de-DE" dirty="0"/>
              <a:t> </a:t>
            </a:r>
            <a:r>
              <a:rPr lang="de-DE" dirty="0" err="1"/>
              <a:t>kunnen</a:t>
            </a:r>
            <a:r>
              <a:rPr lang="de-DE" dirty="0"/>
              <a:t> </a:t>
            </a:r>
            <a:r>
              <a:rPr lang="de-DE" dirty="0" err="1"/>
              <a:t>treonsen</a:t>
            </a:r>
            <a:r>
              <a:rPr lang="de-DE" dirty="0"/>
              <a:t> </a:t>
            </a:r>
            <a:r>
              <a:rPr lang="de-DE" dirty="0" err="1"/>
              <a:t>Mosenhast</a:t>
            </a:r>
            <a:r>
              <a:rPr lang="de-DE" dirty="0"/>
              <a:t>. Met </a:t>
            </a:r>
            <a:r>
              <a:rPr lang="de-DE" dirty="0" err="1"/>
              <a:t>belusen</a:t>
            </a:r>
            <a:r>
              <a:rPr lang="de-DE" dirty="0"/>
              <a:t> gerungen. Segne </a:t>
            </a:r>
            <a:r>
              <a:rPr lang="de-DE" dirty="0" err="1"/>
              <a:t>Gusen</a:t>
            </a:r>
            <a:r>
              <a:rPr lang="de-DE" dirty="0"/>
              <a:t> </a:t>
            </a:r>
            <a:r>
              <a:rPr lang="de-DE" dirty="0" err="1"/>
              <a:t>trunnen</a:t>
            </a:r>
            <a:r>
              <a:rPr lang="de-DE" dirty="0"/>
              <a:t> </a:t>
            </a:r>
            <a:r>
              <a:rPr lang="de-DE" dirty="0" err="1"/>
              <a:t>fonnten</a:t>
            </a:r>
            <a:r>
              <a:rPr lang="de-DE" dirty="0"/>
              <a:t>. </a:t>
            </a:r>
          </a:p>
          <a:p>
            <a:pPr marL="0" indent="0">
              <a:buNone/>
            </a:pPr>
            <a:r>
              <a:rPr lang="de-DE" b="1" dirty="0" err="1"/>
              <a:t>Gusen</a:t>
            </a:r>
            <a:r>
              <a:rPr lang="de-DE" b="1" dirty="0"/>
              <a:t> </a:t>
            </a:r>
            <a:r>
              <a:rPr lang="de-DE" b="1" dirty="0" err="1"/>
              <a:t>Fertelmann</a:t>
            </a:r>
            <a:r>
              <a:rPr lang="de-DE" b="1" dirty="0"/>
              <a:t> </a:t>
            </a:r>
            <a:r>
              <a:rPr lang="de-DE" b="1" dirty="0" err="1"/>
              <a:t>jerting</a:t>
            </a:r>
            <a:endParaRPr lang="de-DE" b="1" dirty="0"/>
          </a:p>
          <a:p>
            <a:r>
              <a:rPr lang="de-DE" dirty="0"/>
              <a:t>Dies ist eine Aufzählung</a:t>
            </a:r>
          </a:p>
          <a:p>
            <a:pPr lvl="1"/>
            <a:r>
              <a:rPr lang="de-DE" dirty="0"/>
              <a:t>Dies ist eine Aufzählung der Kategorie 2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E9935A3-C34F-9740-AF05-B542445DDC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Dies ist ein Untertitel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F49F9A38-3B04-954C-B838-51997131C99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</p:spTree>
    <p:extLst>
      <p:ext uri="{BB962C8B-B14F-4D97-AF65-F5344CB8AC3E}">
        <p14:creationId xmlns:p14="http://schemas.microsoft.com/office/powerpoint/2010/main" val="4291743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022E21C-87FC-DF46-A0CA-F6262CF1729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783405-4011-5541-B54E-EF218A5E2BD0}" type="datetime1">
              <a:rPr lang="de-DE" smtClean="0"/>
              <a:t>07.10.21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5C96793-38CE-424F-A141-CD8A93E6F5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2C8A094-8595-D84B-9461-39DD1D42CE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3441D-5445-4F60-93F8-80FAFACEB57B}" type="slidenum">
              <a:rPr lang="de-DE" smtClean="0"/>
              <a:t>5</a:t>
            </a:fld>
            <a:endParaRPr lang="de-DE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2EEBFE82-12B3-A345-8428-5695B0C50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Dies ist eine Überschrift</a:t>
            </a:r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0A62DBF5-013B-C542-BD05-3FC5DDF89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>
              <a:buNone/>
            </a:pPr>
            <a:r>
              <a:rPr lang="de-DE" dirty="0"/>
              <a:t>Dies ist ein Fließtext. </a:t>
            </a:r>
            <a:r>
              <a:rPr lang="de-DE" dirty="0" err="1"/>
              <a:t>Fertelman</a:t>
            </a:r>
            <a:r>
              <a:rPr lang="de-DE" dirty="0"/>
              <a:t> </a:t>
            </a:r>
            <a:r>
              <a:rPr lang="de-DE" dirty="0" err="1"/>
              <a:t>jerting</a:t>
            </a:r>
            <a:r>
              <a:rPr lang="de-DE" dirty="0"/>
              <a:t> klamm </a:t>
            </a:r>
            <a:r>
              <a:rPr lang="de-DE" dirty="0" err="1"/>
              <a:t>gerangen</a:t>
            </a:r>
            <a:r>
              <a:rPr lang="de-DE" dirty="0"/>
              <a:t>. In </a:t>
            </a:r>
            <a:r>
              <a:rPr lang="de-DE" dirty="0" err="1"/>
              <a:t>Tellopersch</a:t>
            </a:r>
            <a:r>
              <a:rPr lang="de-DE" dirty="0"/>
              <a:t> </a:t>
            </a:r>
            <a:r>
              <a:rPr lang="de-DE" dirty="0" err="1"/>
              <a:t>verbasen</a:t>
            </a:r>
            <a:r>
              <a:rPr lang="de-DE" dirty="0"/>
              <a:t> </a:t>
            </a:r>
            <a:r>
              <a:rPr lang="de-DE" dirty="0" err="1"/>
              <a:t>kunnen</a:t>
            </a:r>
            <a:r>
              <a:rPr lang="de-DE" dirty="0"/>
              <a:t> </a:t>
            </a:r>
            <a:r>
              <a:rPr lang="de-DE" dirty="0" err="1"/>
              <a:t>treonsen</a:t>
            </a:r>
            <a:r>
              <a:rPr lang="de-DE" dirty="0"/>
              <a:t> </a:t>
            </a:r>
            <a:r>
              <a:rPr lang="de-DE" dirty="0" err="1"/>
              <a:t>Mosenhast</a:t>
            </a:r>
            <a:r>
              <a:rPr lang="de-DE" dirty="0"/>
              <a:t>. Met </a:t>
            </a:r>
            <a:r>
              <a:rPr lang="de-DE" dirty="0" err="1"/>
              <a:t>belusen</a:t>
            </a:r>
            <a:r>
              <a:rPr lang="de-DE" dirty="0"/>
              <a:t> gerungen. Segne </a:t>
            </a:r>
            <a:r>
              <a:rPr lang="de-DE" dirty="0" err="1"/>
              <a:t>trunnen</a:t>
            </a:r>
            <a:r>
              <a:rPr lang="de-DE" dirty="0"/>
              <a:t> </a:t>
            </a:r>
            <a:r>
              <a:rPr lang="de-DE" dirty="0" err="1"/>
              <a:t>fonnten</a:t>
            </a:r>
            <a:r>
              <a:rPr lang="de-DE" dirty="0"/>
              <a:t>. </a:t>
            </a:r>
            <a:r>
              <a:rPr lang="de-DE" dirty="0" err="1"/>
              <a:t>Gusen</a:t>
            </a:r>
            <a:r>
              <a:rPr lang="de-DE" dirty="0"/>
              <a:t> </a:t>
            </a:r>
            <a:r>
              <a:rPr lang="de-DE" dirty="0" err="1"/>
              <a:t>Fertelman</a:t>
            </a:r>
            <a:r>
              <a:rPr lang="de-DE" dirty="0"/>
              <a:t> </a:t>
            </a:r>
            <a:r>
              <a:rPr lang="de-DE" dirty="0" err="1"/>
              <a:t>jerting</a:t>
            </a:r>
            <a:r>
              <a:rPr lang="de-DE" dirty="0"/>
              <a:t> klamm </a:t>
            </a:r>
            <a:r>
              <a:rPr lang="de-DE" dirty="0" err="1"/>
              <a:t>gerangen</a:t>
            </a:r>
            <a:r>
              <a:rPr lang="de-DE" dirty="0"/>
              <a:t>. In </a:t>
            </a:r>
            <a:r>
              <a:rPr lang="de-DE" dirty="0" err="1"/>
              <a:t>Tellopersch</a:t>
            </a:r>
            <a:r>
              <a:rPr lang="de-DE" dirty="0"/>
              <a:t> </a:t>
            </a:r>
            <a:r>
              <a:rPr lang="de-DE" dirty="0" err="1"/>
              <a:t>verbasen</a:t>
            </a:r>
            <a:r>
              <a:rPr lang="de-DE" dirty="0"/>
              <a:t> </a:t>
            </a:r>
            <a:r>
              <a:rPr lang="de-DE" dirty="0" err="1"/>
              <a:t>kunnen</a:t>
            </a:r>
            <a:r>
              <a:rPr lang="de-DE" dirty="0"/>
              <a:t> </a:t>
            </a:r>
            <a:r>
              <a:rPr lang="de-DE" dirty="0" err="1"/>
              <a:t>treonsen</a:t>
            </a:r>
            <a:r>
              <a:rPr lang="de-DE" dirty="0"/>
              <a:t> </a:t>
            </a:r>
            <a:r>
              <a:rPr lang="de-DE" dirty="0" err="1"/>
              <a:t>Mosenhast</a:t>
            </a:r>
            <a:r>
              <a:rPr lang="de-DE" dirty="0"/>
              <a:t>. Met </a:t>
            </a:r>
            <a:r>
              <a:rPr lang="de-DE" dirty="0" err="1"/>
              <a:t>belusen</a:t>
            </a:r>
            <a:r>
              <a:rPr lang="de-DE" dirty="0"/>
              <a:t> gerungen. Segne </a:t>
            </a:r>
            <a:r>
              <a:rPr lang="de-DE" dirty="0" err="1"/>
              <a:t>Gusen</a:t>
            </a:r>
            <a:r>
              <a:rPr lang="de-DE" dirty="0"/>
              <a:t> </a:t>
            </a:r>
            <a:r>
              <a:rPr lang="de-DE" dirty="0" err="1"/>
              <a:t>trunnen</a:t>
            </a:r>
            <a:r>
              <a:rPr lang="de-DE" dirty="0"/>
              <a:t> </a:t>
            </a:r>
            <a:r>
              <a:rPr lang="de-DE" dirty="0" err="1"/>
              <a:t>fonnten</a:t>
            </a:r>
            <a:r>
              <a:rPr lang="de-DE" dirty="0"/>
              <a:t>. </a:t>
            </a:r>
          </a:p>
          <a:p>
            <a:pPr indent="0">
              <a:buNone/>
            </a:pPr>
            <a:r>
              <a:rPr lang="de-DE" b="1" dirty="0" err="1"/>
              <a:t>Gusen</a:t>
            </a:r>
            <a:r>
              <a:rPr lang="de-DE" b="1" dirty="0"/>
              <a:t> </a:t>
            </a:r>
            <a:r>
              <a:rPr lang="de-DE" b="1" dirty="0" err="1"/>
              <a:t>Fertelmann</a:t>
            </a:r>
            <a:r>
              <a:rPr lang="de-DE" b="1" dirty="0"/>
              <a:t> </a:t>
            </a:r>
            <a:r>
              <a:rPr lang="de-DE" b="1" dirty="0" err="1"/>
              <a:t>jerting</a:t>
            </a:r>
            <a:endParaRPr lang="de-DE" b="1" dirty="0"/>
          </a:p>
          <a:p>
            <a:r>
              <a:rPr lang="de-DE" dirty="0"/>
              <a:t>Dies ist eine Aufzählung</a:t>
            </a:r>
          </a:p>
          <a:p>
            <a:pPr lvl="1"/>
            <a:r>
              <a:rPr lang="de-DE" dirty="0"/>
              <a:t>Dies ist eine Aufzählung der Kategorie 2</a:t>
            </a:r>
          </a:p>
          <a:p>
            <a:endParaRPr lang="de-DE" dirty="0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F1BE24F-27E6-8148-9DDC-D66EEB143D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Dies ist ein Untertitel</a:t>
            </a:r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447C0013-50E5-CB45-BB35-10A1289F2882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pPr indent="0">
              <a:buNone/>
            </a:pPr>
            <a:r>
              <a:rPr lang="de-DE" dirty="0"/>
              <a:t>Dies ist ein Fließtext. </a:t>
            </a:r>
            <a:r>
              <a:rPr lang="de-DE" dirty="0" err="1"/>
              <a:t>Fertelman</a:t>
            </a:r>
            <a:r>
              <a:rPr lang="de-DE" dirty="0"/>
              <a:t> </a:t>
            </a:r>
            <a:r>
              <a:rPr lang="de-DE" dirty="0" err="1"/>
              <a:t>jerting</a:t>
            </a:r>
            <a:r>
              <a:rPr lang="de-DE" dirty="0"/>
              <a:t> klamm </a:t>
            </a:r>
            <a:r>
              <a:rPr lang="de-DE" dirty="0" err="1"/>
              <a:t>gerangen</a:t>
            </a:r>
            <a:r>
              <a:rPr lang="de-DE" dirty="0"/>
              <a:t>. In </a:t>
            </a:r>
            <a:r>
              <a:rPr lang="de-DE" dirty="0" err="1"/>
              <a:t>Tellopersch</a:t>
            </a:r>
            <a:r>
              <a:rPr lang="de-DE" dirty="0"/>
              <a:t> </a:t>
            </a:r>
            <a:r>
              <a:rPr lang="de-DE" dirty="0" err="1"/>
              <a:t>verbasen</a:t>
            </a:r>
            <a:r>
              <a:rPr lang="de-DE" dirty="0"/>
              <a:t> </a:t>
            </a:r>
            <a:r>
              <a:rPr lang="de-DE" dirty="0" err="1"/>
              <a:t>kunnen</a:t>
            </a:r>
            <a:r>
              <a:rPr lang="de-DE" dirty="0"/>
              <a:t> </a:t>
            </a:r>
            <a:r>
              <a:rPr lang="de-DE" dirty="0" err="1"/>
              <a:t>treonsen</a:t>
            </a:r>
            <a:r>
              <a:rPr lang="de-DE" dirty="0"/>
              <a:t> </a:t>
            </a:r>
            <a:r>
              <a:rPr lang="de-DE" dirty="0" err="1"/>
              <a:t>Mosenhast</a:t>
            </a:r>
            <a:r>
              <a:rPr lang="de-DE" dirty="0"/>
              <a:t>. Met </a:t>
            </a:r>
            <a:r>
              <a:rPr lang="de-DE" dirty="0" err="1"/>
              <a:t>belusen</a:t>
            </a:r>
            <a:r>
              <a:rPr lang="de-DE" dirty="0"/>
              <a:t> gerungen. Segne </a:t>
            </a:r>
            <a:r>
              <a:rPr lang="de-DE" dirty="0" err="1"/>
              <a:t>trunnen</a:t>
            </a:r>
            <a:r>
              <a:rPr lang="de-DE" dirty="0"/>
              <a:t> </a:t>
            </a:r>
            <a:r>
              <a:rPr lang="de-DE" dirty="0" err="1"/>
              <a:t>fonnten</a:t>
            </a:r>
            <a:r>
              <a:rPr lang="de-DE" dirty="0"/>
              <a:t>. </a:t>
            </a:r>
            <a:r>
              <a:rPr lang="de-DE" dirty="0" err="1"/>
              <a:t>Gusen</a:t>
            </a:r>
            <a:r>
              <a:rPr lang="de-DE" dirty="0"/>
              <a:t> </a:t>
            </a:r>
            <a:r>
              <a:rPr lang="de-DE" dirty="0" err="1"/>
              <a:t>Fertelman</a:t>
            </a:r>
            <a:r>
              <a:rPr lang="de-DE" dirty="0"/>
              <a:t> </a:t>
            </a:r>
            <a:r>
              <a:rPr lang="de-DE" dirty="0" err="1"/>
              <a:t>jerting</a:t>
            </a:r>
            <a:r>
              <a:rPr lang="de-DE" dirty="0"/>
              <a:t> klamm </a:t>
            </a:r>
            <a:r>
              <a:rPr lang="de-DE" dirty="0" err="1"/>
              <a:t>gerangen</a:t>
            </a:r>
            <a:r>
              <a:rPr lang="de-DE" dirty="0"/>
              <a:t>. In </a:t>
            </a:r>
            <a:r>
              <a:rPr lang="de-DE" dirty="0" err="1"/>
              <a:t>Tellopersch</a:t>
            </a:r>
            <a:r>
              <a:rPr lang="de-DE" dirty="0"/>
              <a:t> </a:t>
            </a:r>
            <a:r>
              <a:rPr lang="de-DE" dirty="0" err="1"/>
              <a:t>verbasen</a:t>
            </a:r>
            <a:r>
              <a:rPr lang="de-DE" dirty="0"/>
              <a:t> </a:t>
            </a:r>
            <a:r>
              <a:rPr lang="de-DE" dirty="0" err="1"/>
              <a:t>kunnen</a:t>
            </a:r>
            <a:r>
              <a:rPr lang="de-DE" dirty="0"/>
              <a:t> </a:t>
            </a:r>
            <a:r>
              <a:rPr lang="de-DE" dirty="0" err="1"/>
              <a:t>treonsen</a:t>
            </a:r>
            <a:r>
              <a:rPr lang="de-DE" dirty="0"/>
              <a:t> </a:t>
            </a:r>
            <a:r>
              <a:rPr lang="de-DE" dirty="0" err="1"/>
              <a:t>Mosenhast</a:t>
            </a:r>
            <a:r>
              <a:rPr lang="de-DE" dirty="0"/>
              <a:t>. Met </a:t>
            </a:r>
            <a:r>
              <a:rPr lang="de-DE" dirty="0" err="1"/>
              <a:t>belusen</a:t>
            </a:r>
            <a:r>
              <a:rPr lang="de-DE" dirty="0"/>
              <a:t> gerungen. Segne </a:t>
            </a:r>
            <a:r>
              <a:rPr lang="de-DE" dirty="0" err="1"/>
              <a:t>Gusen</a:t>
            </a:r>
            <a:r>
              <a:rPr lang="de-DE" dirty="0"/>
              <a:t> </a:t>
            </a:r>
            <a:r>
              <a:rPr lang="de-DE" dirty="0" err="1"/>
              <a:t>trunnen</a:t>
            </a:r>
            <a:r>
              <a:rPr lang="de-DE" dirty="0"/>
              <a:t> </a:t>
            </a:r>
            <a:r>
              <a:rPr lang="de-DE" dirty="0" err="1"/>
              <a:t>fonnten</a:t>
            </a:r>
            <a:r>
              <a:rPr lang="de-DE" dirty="0"/>
              <a:t>. </a:t>
            </a:r>
          </a:p>
          <a:p>
            <a:pPr indent="0">
              <a:buNone/>
            </a:pPr>
            <a:r>
              <a:rPr lang="de-DE" b="1" dirty="0" err="1"/>
              <a:t>Gusen</a:t>
            </a:r>
            <a:r>
              <a:rPr lang="de-DE" b="1" dirty="0"/>
              <a:t> </a:t>
            </a:r>
            <a:r>
              <a:rPr lang="de-DE" b="1" dirty="0" err="1"/>
              <a:t>Fertelmann</a:t>
            </a:r>
            <a:r>
              <a:rPr lang="de-DE" b="1" dirty="0"/>
              <a:t> </a:t>
            </a:r>
            <a:r>
              <a:rPr lang="de-DE" b="1" dirty="0" err="1"/>
              <a:t>jerting</a:t>
            </a:r>
            <a:endParaRPr lang="de-DE" b="1" dirty="0"/>
          </a:p>
          <a:p>
            <a:r>
              <a:rPr lang="de-DE" dirty="0"/>
              <a:t>Dies ist eine Aufzählung</a:t>
            </a:r>
          </a:p>
          <a:p>
            <a:pPr lvl="1"/>
            <a:r>
              <a:rPr lang="de-DE" dirty="0"/>
              <a:t>Dies ist eine Aufzählung der Kategorie 2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42401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platzhalter 7" descr="Ein Bild, das Obst enthält.&#10;&#10;Automatisch generierte Beschreibung">
            <a:extLst>
              <a:ext uri="{FF2B5EF4-FFF2-40B4-BE49-F238E27FC236}">
                <a16:creationId xmlns:a16="http://schemas.microsoft.com/office/drawing/2014/main" id="{BB33A84C-5CAC-0848-8746-5E14F06F87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4" t="42560" r="1112" b="15000"/>
          <a:stretch/>
        </p:blipFill>
        <p:spPr>
          <a:xfrm>
            <a:off x="0" y="0"/>
            <a:ext cx="12192000" cy="41562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81314964-9D74-FA42-A85A-BDB2A94ABB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3483157"/>
            <a:ext cx="12192000" cy="889000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AB260722-FAD4-F94C-B109-5E83D923B6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180668">
            <a:off x="308944" y="2034805"/>
            <a:ext cx="4868512" cy="3785704"/>
          </a:xfrm>
          <a:prstGeom prst="rect">
            <a:avLst/>
          </a:prstGeom>
        </p:spPr>
      </p:pic>
      <p:sp>
        <p:nvSpPr>
          <p:cNvPr id="7" name="Untertitel 6">
            <a:extLst>
              <a:ext uri="{FF2B5EF4-FFF2-40B4-BE49-F238E27FC236}">
                <a16:creationId xmlns:a16="http://schemas.microsoft.com/office/drawing/2014/main" id="{1AFB448C-6F69-CB48-A137-D0D2CD464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4402" y="4205182"/>
            <a:ext cx="3655329" cy="1644162"/>
          </a:xfrm>
        </p:spPr>
        <p:txBody>
          <a:bodyPr anchor="t" anchorCtr="0"/>
          <a:lstStyle/>
          <a:p>
            <a:r>
              <a:rPr lang="de-DE" dirty="0" err="1"/>
              <a:t>Fruchimport</a:t>
            </a:r>
            <a:r>
              <a:rPr lang="de-DE" dirty="0"/>
              <a:t> </a:t>
            </a:r>
            <a:r>
              <a:rPr lang="de-DE" dirty="0" err="1"/>
              <a:t>vanWylick</a:t>
            </a:r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A8AA062-3AB7-1340-967F-A6B6D2F1E6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4403" y="2244498"/>
            <a:ext cx="3655328" cy="1911712"/>
          </a:xfrm>
        </p:spPr>
        <p:txBody>
          <a:bodyPr anchor="b" anchorCtr="0"/>
          <a:lstStyle/>
          <a:p>
            <a:r>
              <a:rPr lang="de-DE" dirty="0">
                <a:solidFill>
                  <a:schemeClr val="accent6"/>
                </a:solidFill>
              </a:rPr>
              <a:t>Zwischentitel</a:t>
            </a:r>
          </a:p>
        </p:txBody>
      </p:sp>
    </p:spTree>
    <p:extLst>
      <p:ext uri="{BB962C8B-B14F-4D97-AF65-F5344CB8AC3E}">
        <p14:creationId xmlns:p14="http://schemas.microsoft.com/office/powerpoint/2010/main" val="1797251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DECE978-BE94-8D4D-B43C-4472D6EAA96E}"/>
              </a:ext>
            </a:extLst>
          </p:cNvPr>
          <p:cNvSpPr/>
          <p:nvPr/>
        </p:nvSpPr>
        <p:spPr>
          <a:xfrm>
            <a:off x="0" y="886968"/>
            <a:ext cx="12192000" cy="5971032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E6DCACEC-1268-4F93-99EC-A2D625E2ECAC}"/>
              </a:ext>
            </a:extLst>
          </p:cNvPr>
          <p:cNvSpPr/>
          <p:nvPr/>
        </p:nvSpPr>
        <p:spPr>
          <a:xfrm>
            <a:off x="3956626" y="1554967"/>
            <a:ext cx="4302385" cy="4302384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>
            <a:prstTxWarp prst="textArchUp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7907889D-9484-4219-B418-245702CFAB8E}"/>
              </a:ext>
            </a:extLst>
          </p:cNvPr>
          <p:cNvSpPr/>
          <p:nvPr/>
        </p:nvSpPr>
        <p:spPr>
          <a:xfrm>
            <a:off x="4338541" y="1928315"/>
            <a:ext cx="3555690" cy="3555690"/>
          </a:xfrm>
          <a:prstGeom prst="ellipse">
            <a:avLst/>
          </a:prstGeom>
          <a:solidFill>
            <a:schemeClr val="bg1">
              <a:lumMod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>
            <a:prstTxWarp prst="textArchUp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90E0E0E7-C71B-4613-9033-602B4193489A}"/>
              </a:ext>
            </a:extLst>
          </p:cNvPr>
          <p:cNvSpPr/>
          <p:nvPr/>
        </p:nvSpPr>
        <p:spPr>
          <a:xfrm>
            <a:off x="4647093" y="2236866"/>
            <a:ext cx="2938587" cy="2938587"/>
          </a:xfrm>
          <a:prstGeom prst="ellipse">
            <a:avLst/>
          </a:prstGeom>
          <a:solidFill>
            <a:schemeClr val="bg1">
              <a:lumMod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>
            <a:prstTxWarp prst="textArchUp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D1CA2EF5-12C4-4CDE-A9B4-E3417FA184DB}"/>
              </a:ext>
            </a:extLst>
          </p:cNvPr>
          <p:cNvSpPr/>
          <p:nvPr/>
        </p:nvSpPr>
        <p:spPr>
          <a:xfrm>
            <a:off x="4904001" y="2491867"/>
            <a:ext cx="2428584" cy="2428584"/>
          </a:xfrm>
          <a:prstGeom prst="ellipse">
            <a:avLst/>
          </a:prstGeom>
          <a:solidFill>
            <a:schemeClr val="bg1">
              <a:lumMod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>
            <a:prstTxWarp prst="textArchUp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ECED8F1B-495C-4D86-AAA2-E25BA2D54D22}"/>
              </a:ext>
            </a:extLst>
          </p:cNvPr>
          <p:cNvSpPr/>
          <p:nvPr/>
        </p:nvSpPr>
        <p:spPr>
          <a:xfrm>
            <a:off x="5205978" y="2793844"/>
            <a:ext cx="1824631" cy="1824631"/>
          </a:xfrm>
          <a:prstGeom prst="ellipse">
            <a:avLst/>
          </a:prstGeom>
          <a:solidFill>
            <a:schemeClr val="bg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>
            <a:prstTxWarp prst="textArchUp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99C44ABF-92E0-4F62-A26C-565438BB5CC8}"/>
              </a:ext>
            </a:extLst>
          </p:cNvPr>
          <p:cNvSpPr/>
          <p:nvPr/>
        </p:nvSpPr>
        <p:spPr>
          <a:xfrm>
            <a:off x="5551817" y="3139684"/>
            <a:ext cx="1132953" cy="1132953"/>
          </a:xfrm>
          <a:prstGeom prst="ellipse">
            <a:avLst/>
          </a:prstGeom>
          <a:solidFill>
            <a:srgbClr val="F7A600"/>
          </a:solidFill>
          <a:ln w="38100"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8000" tIns="72000" rIns="108000" bIns="72000" rtlCol="0" anchor="ctr">
            <a:prstTxWarp prst="textArchUp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>
              <a:ln>
                <a:noFill/>
              </a:ln>
              <a:solidFill>
                <a:srgbClr val="3F4D4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D737498F-0C43-4832-8511-3A1028569A6C}"/>
              </a:ext>
            </a:extLst>
          </p:cNvPr>
          <p:cNvSpPr/>
          <p:nvPr/>
        </p:nvSpPr>
        <p:spPr>
          <a:xfrm>
            <a:off x="3996217" y="1605286"/>
            <a:ext cx="4226531" cy="349164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>
            <a:prstTxWarp prst="textArchUp">
              <a:avLst>
                <a:gd name="adj" fmla="val 11420222"/>
              </a:avLst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3F4D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Commercial Services: </a:t>
            </a:r>
            <a:r>
              <a:rPr kumimoji="0" lang="de-DE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3F4D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sourcing</a:t>
            </a: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3F4D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3F4D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from</a:t>
            </a: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3F4D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3F4D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origin</a:t>
            </a: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3F4D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de-DE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3F4D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import</a:t>
            </a: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3F4D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de-DE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3F4D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trading</a:t>
            </a: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3F4D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de-DE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3F4D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finance</a:t>
            </a:r>
            <a:endParaRPr kumimoji="0" lang="de-DE" sz="1400" b="1" i="0" u="none" strike="noStrike" kern="1200" cap="none" spc="0" normalizeH="0" baseline="0" noProof="0" dirty="0">
              <a:ln>
                <a:noFill/>
              </a:ln>
              <a:solidFill>
                <a:srgbClr val="3F4D4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BDD30E14-9B82-4B08-9233-D5D85347F039}"/>
              </a:ext>
            </a:extLst>
          </p:cNvPr>
          <p:cNvSpPr/>
          <p:nvPr/>
        </p:nvSpPr>
        <p:spPr>
          <a:xfrm>
            <a:off x="4310053" y="1925271"/>
            <a:ext cx="3624535" cy="315833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>
            <a:prstTxWarp prst="textArchUp">
              <a:avLst>
                <a:gd name="adj" fmla="val 11372912"/>
              </a:avLst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Product</a:t>
            </a: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Services: </a:t>
            </a:r>
            <a:r>
              <a:rPr kumimoji="0" lang="de-DE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store</a:t>
            </a: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de-DE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sort</a:t>
            </a: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pick, pack, </a:t>
            </a:r>
            <a:r>
              <a:rPr kumimoji="0" lang="de-DE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</a:t>
            </a: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de-DE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consolidate</a:t>
            </a: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de-DE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distribute</a:t>
            </a:r>
            <a:endParaRPr kumimoji="0" lang="de-DE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946B51D8-8109-4E99-A639-12834AF34666}"/>
              </a:ext>
            </a:extLst>
          </p:cNvPr>
          <p:cNvSpPr/>
          <p:nvPr/>
        </p:nvSpPr>
        <p:spPr>
          <a:xfrm>
            <a:off x="4905383" y="2418781"/>
            <a:ext cx="2428584" cy="177680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>
            <a:prstTxWarp prst="textArchUp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Exotics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Fruit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Ripening</a:t>
            </a:r>
            <a:endParaRPr kumimoji="0" lang="de-DE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CDD552EA-3FF9-40D5-820C-D107A6D05E77}"/>
              </a:ext>
            </a:extLst>
          </p:cNvPr>
          <p:cNvSpPr/>
          <p:nvPr/>
        </p:nvSpPr>
        <p:spPr>
          <a:xfrm>
            <a:off x="5208110" y="2793844"/>
            <a:ext cx="1824631" cy="150796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>
            <a:prstTxWarp prst="textArchUp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Banana</a:t>
            </a:r>
            <a:r>
              <a:rPr kumimoji="0" lang="de-DE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Ripening</a:t>
            </a:r>
            <a:endParaRPr kumimoji="0" lang="de-DE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CD6A52BB-AFFF-484D-979D-94AF9D0483B9}"/>
              </a:ext>
            </a:extLst>
          </p:cNvPr>
          <p:cNvSpPr/>
          <p:nvPr/>
        </p:nvSpPr>
        <p:spPr>
          <a:xfrm>
            <a:off x="5590393" y="3199772"/>
            <a:ext cx="1045978" cy="113295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ctr">
            <a:prstTxWarp prst="textArchUp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Rechteck 56">
            <a:extLst>
              <a:ext uri="{FF2B5EF4-FFF2-40B4-BE49-F238E27FC236}">
                <a16:creationId xmlns:a16="http://schemas.microsoft.com/office/drawing/2014/main" id="{541F6ACB-6529-4401-8173-365EA48CD595}"/>
              </a:ext>
            </a:extLst>
          </p:cNvPr>
          <p:cNvSpPr/>
          <p:nvPr/>
        </p:nvSpPr>
        <p:spPr>
          <a:xfrm>
            <a:off x="5229545" y="3339087"/>
            <a:ext cx="1767998" cy="6665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CUSTOMERS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7B56F87-31BC-0047-9AD6-4BD44F364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-98586"/>
            <a:ext cx="9341167" cy="887603"/>
          </a:xfrm>
        </p:spPr>
        <p:txBody>
          <a:bodyPr/>
          <a:lstStyle/>
          <a:p>
            <a:r>
              <a:rPr lang="de-DE" dirty="0">
                <a:solidFill>
                  <a:srgbClr val="00623B"/>
                </a:solidFill>
              </a:rPr>
              <a:t>Fruchtimport </a:t>
            </a:r>
            <a:r>
              <a:rPr lang="de-DE" dirty="0" err="1">
                <a:solidFill>
                  <a:srgbClr val="00623B"/>
                </a:solidFill>
              </a:rPr>
              <a:t>vanWylick</a:t>
            </a:r>
            <a:endParaRPr lang="de-DE" dirty="0"/>
          </a:p>
        </p:txBody>
      </p:sp>
      <p:sp>
        <p:nvSpPr>
          <p:cNvPr id="68" name="Richtungspfeil 67">
            <a:extLst>
              <a:ext uri="{FF2B5EF4-FFF2-40B4-BE49-F238E27FC236}">
                <a16:creationId xmlns:a16="http://schemas.microsoft.com/office/drawing/2014/main" id="{CBA8556B-8AB5-7240-BC2C-2BD423962809}"/>
              </a:ext>
            </a:extLst>
          </p:cNvPr>
          <p:cNvSpPr/>
          <p:nvPr/>
        </p:nvSpPr>
        <p:spPr>
          <a:xfrm>
            <a:off x="432546" y="1554967"/>
            <a:ext cx="2964318" cy="4295637"/>
          </a:xfrm>
          <a:prstGeom prst="homePlate">
            <a:avLst>
              <a:gd name="adj" fmla="val 16102"/>
            </a:avLst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900000" rtlCol="0" anchor="t" anchorCtr="0"/>
          <a:lstStyle/>
          <a:p>
            <a:pPr lvl="0">
              <a:defRPr/>
            </a:pPr>
            <a:r>
              <a:rPr lang="de-DE" sz="1600" b="1" dirty="0" err="1">
                <a:solidFill>
                  <a:schemeClr val="tx2"/>
                </a:solidFill>
              </a:rPr>
              <a:t>Ripening</a:t>
            </a:r>
            <a:r>
              <a:rPr lang="de-DE" sz="1600" b="1" dirty="0">
                <a:solidFill>
                  <a:schemeClr val="tx2"/>
                </a:solidFill>
              </a:rPr>
              <a:t>, Service &amp; Distribution Centers</a:t>
            </a:r>
          </a:p>
          <a:p>
            <a:pPr lvl="0">
              <a:defRPr/>
            </a:pPr>
            <a:r>
              <a:rPr lang="de-DE" sz="1600" dirty="0">
                <a:solidFill>
                  <a:schemeClr val="tx2"/>
                </a:solidFill>
              </a:rPr>
              <a:t>Berlin</a:t>
            </a:r>
          </a:p>
          <a:p>
            <a:pPr lvl="0">
              <a:defRPr/>
            </a:pPr>
            <a:r>
              <a:rPr lang="de-DE" sz="1600" dirty="0">
                <a:solidFill>
                  <a:schemeClr val="tx2"/>
                </a:solidFill>
              </a:rPr>
              <a:t>Dresden</a:t>
            </a:r>
          </a:p>
          <a:p>
            <a:pPr lvl="0">
              <a:defRPr/>
            </a:pPr>
            <a:r>
              <a:rPr lang="de-DE" sz="1600" dirty="0">
                <a:solidFill>
                  <a:schemeClr val="tx2"/>
                </a:solidFill>
              </a:rPr>
              <a:t>Dortmund</a:t>
            </a:r>
          </a:p>
          <a:p>
            <a:pPr lvl="0">
              <a:defRPr/>
            </a:pPr>
            <a:r>
              <a:rPr lang="de-DE" sz="1600" dirty="0">
                <a:solidFill>
                  <a:schemeClr val="tx2"/>
                </a:solidFill>
              </a:rPr>
              <a:t>Hannover</a:t>
            </a:r>
            <a:br>
              <a:rPr lang="de-DE" sz="1600" dirty="0">
                <a:solidFill>
                  <a:schemeClr val="tx2"/>
                </a:solidFill>
              </a:rPr>
            </a:br>
            <a:r>
              <a:rPr lang="de-DE" sz="1600" dirty="0">
                <a:solidFill>
                  <a:schemeClr val="tx2"/>
                </a:solidFill>
              </a:rPr>
              <a:t>Köln</a:t>
            </a:r>
          </a:p>
          <a:p>
            <a:pPr lvl="0">
              <a:defRPr/>
            </a:pPr>
            <a:r>
              <a:rPr lang="de-DE" sz="1600" dirty="0" err="1">
                <a:solidFill>
                  <a:schemeClr val="tx2"/>
                </a:solidFill>
              </a:rPr>
              <a:t>Munich</a:t>
            </a:r>
            <a:endParaRPr lang="de-DE" sz="1600" dirty="0">
              <a:solidFill>
                <a:schemeClr val="tx2"/>
              </a:solidFill>
            </a:endParaRPr>
          </a:p>
          <a:p>
            <a:pPr lvl="0">
              <a:defRPr/>
            </a:pPr>
            <a:r>
              <a:rPr lang="de-DE" sz="1600" dirty="0">
                <a:solidFill>
                  <a:schemeClr val="tx2"/>
                </a:solidFill>
              </a:rPr>
              <a:t>Stuttgart</a:t>
            </a:r>
          </a:p>
          <a:p>
            <a:pPr lvl="0">
              <a:defRPr/>
            </a:pPr>
            <a:r>
              <a:rPr lang="de-DE" sz="1600" dirty="0">
                <a:solidFill>
                  <a:schemeClr val="tx2"/>
                </a:solidFill>
              </a:rPr>
              <a:t>Hamburg*</a:t>
            </a:r>
          </a:p>
          <a:p>
            <a:pPr lvl="0">
              <a:defRPr/>
            </a:pPr>
            <a:r>
              <a:rPr lang="de-DE" sz="1600" dirty="0">
                <a:solidFill>
                  <a:schemeClr val="tx2"/>
                </a:solidFill>
              </a:rPr>
              <a:t>Pratteln</a:t>
            </a:r>
          </a:p>
        </p:txBody>
      </p:sp>
      <p:pic>
        <p:nvPicPr>
          <p:cNvPr id="7" name="Grafik 6" descr="Fabrik mit einfarbiger Füllung">
            <a:extLst>
              <a:ext uri="{FF2B5EF4-FFF2-40B4-BE49-F238E27FC236}">
                <a16:creationId xmlns:a16="http://schemas.microsoft.com/office/drawing/2014/main" id="{7CBB4118-77C3-5142-A0EA-2263FED101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6065" y="1692919"/>
            <a:ext cx="674221" cy="674221"/>
          </a:xfrm>
          <a:prstGeom prst="rect">
            <a:avLst/>
          </a:prstGeom>
        </p:spPr>
      </p:pic>
      <p:pic>
        <p:nvPicPr>
          <p:cNvPr id="71" name="Grafik 70">
            <a:extLst>
              <a:ext uri="{FF2B5EF4-FFF2-40B4-BE49-F238E27FC236}">
                <a16:creationId xmlns:a16="http://schemas.microsoft.com/office/drawing/2014/main" id="{792BF609-BBDD-C449-9298-F5CAC8D377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959" y="4754661"/>
            <a:ext cx="1398674" cy="901110"/>
          </a:xfrm>
          <a:prstGeom prst="rect">
            <a:avLst/>
          </a:prstGeom>
        </p:spPr>
      </p:pic>
      <p:sp>
        <p:nvSpPr>
          <p:cNvPr id="73" name="Richtungspfeil 72">
            <a:extLst>
              <a:ext uri="{FF2B5EF4-FFF2-40B4-BE49-F238E27FC236}">
                <a16:creationId xmlns:a16="http://schemas.microsoft.com/office/drawing/2014/main" id="{48B5F55A-6C76-5547-91E3-3647597A41F6}"/>
              </a:ext>
            </a:extLst>
          </p:cNvPr>
          <p:cNvSpPr/>
          <p:nvPr/>
        </p:nvSpPr>
        <p:spPr>
          <a:xfrm flipH="1">
            <a:off x="8787808" y="1564937"/>
            <a:ext cx="2964318" cy="4295637"/>
          </a:xfrm>
          <a:prstGeom prst="homePlate">
            <a:avLst>
              <a:gd name="adj" fmla="val 16102"/>
            </a:avLst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900000" rIns="180000" rtlCol="0" anchor="t" anchorCtr="0"/>
          <a:lstStyle/>
          <a:p>
            <a:pPr lvl="0" algn="r">
              <a:defRPr/>
            </a:pPr>
            <a:r>
              <a:rPr lang="de-DE" sz="1600" b="1" dirty="0">
                <a:solidFill>
                  <a:schemeClr val="tx2"/>
                </a:solidFill>
              </a:rPr>
              <a:t>Strategic Partners</a:t>
            </a:r>
          </a:p>
          <a:p>
            <a:pPr algn="r">
              <a:defRPr/>
            </a:pPr>
            <a:endParaRPr lang="de-DE" sz="1600" b="1" dirty="0">
              <a:solidFill>
                <a:srgbClr val="85BE21"/>
              </a:solidFill>
            </a:endParaRPr>
          </a:p>
          <a:p>
            <a:pPr lvl="0" algn="r">
              <a:defRPr/>
            </a:pPr>
            <a:endParaRPr lang="de-DE" sz="1600" b="1" dirty="0">
              <a:solidFill>
                <a:schemeClr val="tx2"/>
              </a:solidFill>
            </a:endParaRPr>
          </a:p>
        </p:txBody>
      </p:sp>
      <p:pic>
        <p:nvPicPr>
          <p:cNvPr id="74" name="Grafik 73" descr="Handschlag mit einfarbiger Füllung">
            <a:extLst>
              <a:ext uri="{FF2B5EF4-FFF2-40B4-BE49-F238E27FC236}">
                <a16:creationId xmlns:a16="http://schemas.microsoft.com/office/drawing/2014/main" id="{85B6A972-D3D6-A840-B55D-870DEF464D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25431" y="1633186"/>
            <a:ext cx="858681" cy="858681"/>
          </a:xfrm>
          <a:prstGeom prst="rect">
            <a:avLst/>
          </a:prstGeom>
        </p:spPr>
      </p:pic>
      <p:pic>
        <p:nvPicPr>
          <p:cNvPr id="96" name="Grafik 95">
            <a:extLst>
              <a:ext uri="{FF2B5EF4-FFF2-40B4-BE49-F238E27FC236}">
                <a16:creationId xmlns:a16="http://schemas.microsoft.com/office/drawing/2014/main" id="{51BE5ECE-1E52-9441-97FE-3AA4432D85F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691" y="5338038"/>
            <a:ext cx="351920" cy="351920"/>
          </a:xfrm>
          <a:prstGeom prst="rect">
            <a:avLst/>
          </a:prstGeom>
        </p:spPr>
      </p:pic>
      <p:pic>
        <p:nvPicPr>
          <p:cNvPr id="97" name="Grafik 96">
            <a:extLst>
              <a:ext uri="{FF2B5EF4-FFF2-40B4-BE49-F238E27FC236}">
                <a16:creationId xmlns:a16="http://schemas.microsoft.com/office/drawing/2014/main" id="{DBEB2986-0DA6-4C4E-A8FF-41F88B9D83C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1138" y="3825174"/>
            <a:ext cx="430467" cy="430467"/>
          </a:xfrm>
          <a:prstGeom prst="rect">
            <a:avLst/>
          </a:prstGeom>
        </p:spPr>
      </p:pic>
      <p:pic>
        <p:nvPicPr>
          <p:cNvPr id="98" name="Grafik 97">
            <a:extLst>
              <a:ext uri="{FF2B5EF4-FFF2-40B4-BE49-F238E27FC236}">
                <a16:creationId xmlns:a16="http://schemas.microsoft.com/office/drawing/2014/main" id="{81A49D09-720F-6E4A-92EF-17DEAAD0CA2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887" y="3929645"/>
            <a:ext cx="326738" cy="277611"/>
          </a:xfrm>
          <a:prstGeom prst="rect">
            <a:avLst/>
          </a:prstGeom>
        </p:spPr>
      </p:pic>
      <p:pic>
        <p:nvPicPr>
          <p:cNvPr id="99" name="Grafik 98">
            <a:extLst>
              <a:ext uri="{FF2B5EF4-FFF2-40B4-BE49-F238E27FC236}">
                <a16:creationId xmlns:a16="http://schemas.microsoft.com/office/drawing/2014/main" id="{B1E59716-91D0-3A42-831C-A629203BF37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0851" y="3979358"/>
            <a:ext cx="264737" cy="176468"/>
          </a:xfrm>
          <a:prstGeom prst="rect">
            <a:avLst/>
          </a:prstGeom>
        </p:spPr>
      </p:pic>
      <p:pic>
        <p:nvPicPr>
          <p:cNvPr id="100" name="Grafik 99">
            <a:extLst>
              <a:ext uri="{FF2B5EF4-FFF2-40B4-BE49-F238E27FC236}">
                <a16:creationId xmlns:a16="http://schemas.microsoft.com/office/drawing/2014/main" id="{AB686B66-E9EA-0947-850A-4D6EBBA1CA2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1103" y="3871018"/>
            <a:ext cx="351920" cy="351920"/>
          </a:xfrm>
          <a:prstGeom prst="rect">
            <a:avLst/>
          </a:prstGeom>
        </p:spPr>
      </p:pic>
      <p:pic>
        <p:nvPicPr>
          <p:cNvPr id="101" name="Grafik 100">
            <a:extLst>
              <a:ext uri="{FF2B5EF4-FFF2-40B4-BE49-F238E27FC236}">
                <a16:creationId xmlns:a16="http://schemas.microsoft.com/office/drawing/2014/main" id="{21D5A7F6-D310-D84E-AEC9-95B2E1AC882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5835" y="3132568"/>
            <a:ext cx="196989" cy="331202"/>
          </a:xfrm>
          <a:prstGeom prst="rect">
            <a:avLst/>
          </a:prstGeom>
        </p:spPr>
      </p:pic>
      <p:pic>
        <p:nvPicPr>
          <p:cNvPr id="102" name="Grafik 101">
            <a:extLst>
              <a:ext uri="{FF2B5EF4-FFF2-40B4-BE49-F238E27FC236}">
                <a16:creationId xmlns:a16="http://schemas.microsoft.com/office/drawing/2014/main" id="{91C566A8-275C-B147-BFAF-322266C153B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199" y="3244158"/>
            <a:ext cx="260363" cy="214015"/>
          </a:xfrm>
          <a:prstGeom prst="rect">
            <a:avLst/>
          </a:prstGeom>
        </p:spPr>
      </p:pic>
      <p:pic>
        <p:nvPicPr>
          <p:cNvPr id="103" name="Grafik 102">
            <a:extLst>
              <a:ext uri="{FF2B5EF4-FFF2-40B4-BE49-F238E27FC236}">
                <a16:creationId xmlns:a16="http://schemas.microsoft.com/office/drawing/2014/main" id="{199B43F5-E75F-A94F-9D4B-5A1EDB953CE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768" y="3950058"/>
            <a:ext cx="393504" cy="253933"/>
          </a:xfrm>
          <a:prstGeom prst="rect">
            <a:avLst/>
          </a:prstGeom>
        </p:spPr>
      </p:pic>
      <p:pic>
        <p:nvPicPr>
          <p:cNvPr id="104" name="Grafik 103">
            <a:extLst>
              <a:ext uri="{FF2B5EF4-FFF2-40B4-BE49-F238E27FC236}">
                <a16:creationId xmlns:a16="http://schemas.microsoft.com/office/drawing/2014/main" id="{EED56823-3A9F-A84E-9FA2-484D15B66336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7906" y="3968812"/>
            <a:ext cx="195453" cy="215844"/>
          </a:xfrm>
          <a:prstGeom prst="rect">
            <a:avLst/>
          </a:prstGeom>
        </p:spPr>
      </p:pic>
      <p:pic>
        <p:nvPicPr>
          <p:cNvPr id="105" name="Grafik 104">
            <a:extLst>
              <a:ext uri="{FF2B5EF4-FFF2-40B4-BE49-F238E27FC236}">
                <a16:creationId xmlns:a16="http://schemas.microsoft.com/office/drawing/2014/main" id="{1EB8F274-BD3D-4242-B5BC-4B092D64A189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8193" y="3939699"/>
            <a:ext cx="279015" cy="218939"/>
          </a:xfrm>
          <a:prstGeom prst="rect">
            <a:avLst/>
          </a:prstGeom>
        </p:spPr>
      </p:pic>
      <p:pic>
        <p:nvPicPr>
          <p:cNvPr id="106" name="Grafik 105">
            <a:extLst>
              <a:ext uri="{FF2B5EF4-FFF2-40B4-BE49-F238E27FC236}">
                <a16:creationId xmlns:a16="http://schemas.microsoft.com/office/drawing/2014/main" id="{267F0BC0-8EB4-BD4A-BEBD-FB2C0B4171A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073" y="5384229"/>
            <a:ext cx="326738" cy="277611"/>
          </a:xfrm>
          <a:prstGeom prst="rect">
            <a:avLst/>
          </a:prstGeom>
        </p:spPr>
      </p:pic>
      <p:pic>
        <p:nvPicPr>
          <p:cNvPr id="107" name="Grafik 106">
            <a:extLst>
              <a:ext uri="{FF2B5EF4-FFF2-40B4-BE49-F238E27FC236}">
                <a16:creationId xmlns:a16="http://schemas.microsoft.com/office/drawing/2014/main" id="{60E8AD56-36F2-0943-B426-AD206E23725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8442" y="5424458"/>
            <a:ext cx="342707" cy="228441"/>
          </a:xfrm>
          <a:prstGeom prst="rect">
            <a:avLst/>
          </a:prstGeom>
        </p:spPr>
      </p:pic>
      <p:pic>
        <p:nvPicPr>
          <p:cNvPr id="108" name="Grafik 107">
            <a:extLst>
              <a:ext uri="{FF2B5EF4-FFF2-40B4-BE49-F238E27FC236}">
                <a16:creationId xmlns:a16="http://schemas.microsoft.com/office/drawing/2014/main" id="{696716FB-CE4E-3D48-83AB-ACCDDDD6ACD7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3058" y="4751705"/>
            <a:ext cx="287562" cy="174230"/>
          </a:xfrm>
          <a:prstGeom prst="rect">
            <a:avLst/>
          </a:prstGeom>
        </p:spPr>
      </p:pic>
      <p:pic>
        <p:nvPicPr>
          <p:cNvPr id="109" name="Grafik 108">
            <a:extLst>
              <a:ext uri="{FF2B5EF4-FFF2-40B4-BE49-F238E27FC236}">
                <a16:creationId xmlns:a16="http://schemas.microsoft.com/office/drawing/2014/main" id="{2A6A7A79-6A52-B944-91B9-2DF585F34FE6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709" y="4706399"/>
            <a:ext cx="357895" cy="268047"/>
          </a:xfrm>
          <a:prstGeom prst="rect">
            <a:avLst/>
          </a:prstGeom>
        </p:spPr>
      </p:pic>
      <p:pic>
        <p:nvPicPr>
          <p:cNvPr id="114" name="Grafik 113">
            <a:extLst>
              <a:ext uri="{FF2B5EF4-FFF2-40B4-BE49-F238E27FC236}">
                <a16:creationId xmlns:a16="http://schemas.microsoft.com/office/drawing/2014/main" id="{7CE9440A-271A-EE43-ADA0-0D2A8C3963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771" y="4635931"/>
            <a:ext cx="387409" cy="387409"/>
          </a:xfrm>
          <a:prstGeom prst="rect">
            <a:avLst/>
          </a:prstGeom>
        </p:spPr>
      </p:pic>
      <p:pic>
        <p:nvPicPr>
          <p:cNvPr id="115" name="Grafik 114">
            <a:extLst>
              <a:ext uri="{FF2B5EF4-FFF2-40B4-BE49-F238E27FC236}">
                <a16:creationId xmlns:a16="http://schemas.microsoft.com/office/drawing/2014/main" id="{D7AAC9DA-E441-8043-BAE7-3651152FEEEC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1239011" y="3207296"/>
            <a:ext cx="334219" cy="253196"/>
          </a:xfrm>
          <a:prstGeom prst="rect">
            <a:avLst/>
          </a:prstGeom>
        </p:spPr>
      </p:pic>
      <p:sp>
        <p:nvSpPr>
          <p:cNvPr id="116" name="Rechteck 115">
            <a:extLst>
              <a:ext uri="{FF2B5EF4-FFF2-40B4-BE49-F238E27FC236}">
                <a16:creationId xmlns:a16="http://schemas.microsoft.com/office/drawing/2014/main" id="{7DAE9722-5927-AB4E-BC7D-1F2696B23D1E}"/>
              </a:ext>
            </a:extLst>
          </p:cNvPr>
          <p:cNvSpPr/>
          <p:nvPr/>
        </p:nvSpPr>
        <p:spPr>
          <a:xfrm>
            <a:off x="10340072" y="2866743"/>
            <a:ext cx="13370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de-DE" sz="1600" dirty="0">
                <a:solidFill>
                  <a:srgbClr val="85BE21"/>
                </a:solidFill>
              </a:rPr>
              <a:t>FYFFES, </a:t>
            </a:r>
            <a:r>
              <a:rPr lang="de-DE" sz="1600" dirty="0" err="1">
                <a:solidFill>
                  <a:srgbClr val="85BE21"/>
                </a:solidFill>
              </a:rPr>
              <a:t>Ireland</a:t>
            </a:r>
            <a:endParaRPr lang="de-DE" sz="1600" dirty="0">
              <a:solidFill>
                <a:srgbClr val="85BE21"/>
              </a:solidFill>
            </a:endParaRPr>
          </a:p>
        </p:txBody>
      </p:sp>
      <p:cxnSp>
        <p:nvCxnSpPr>
          <p:cNvPr id="119" name="Gerade Verbindung 118">
            <a:extLst>
              <a:ext uri="{FF2B5EF4-FFF2-40B4-BE49-F238E27FC236}">
                <a16:creationId xmlns:a16="http://schemas.microsoft.com/office/drawing/2014/main" id="{401ADAC6-95EE-FC43-869A-6CC2545A1468}"/>
              </a:ext>
            </a:extLst>
          </p:cNvPr>
          <p:cNvCxnSpPr/>
          <p:nvPr/>
        </p:nvCxnSpPr>
        <p:spPr>
          <a:xfrm>
            <a:off x="9295880" y="3541002"/>
            <a:ext cx="22882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Rechteck 120">
            <a:extLst>
              <a:ext uri="{FF2B5EF4-FFF2-40B4-BE49-F238E27FC236}">
                <a16:creationId xmlns:a16="http://schemas.microsoft.com/office/drawing/2014/main" id="{4AF737EF-3CD4-5B4F-B099-9268DFA23C52}"/>
              </a:ext>
            </a:extLst>
          </p:cNvPr>
          <p:cNvSpPr/>
          <p:nvPr/>
        </p:nvSpPr>
        <p:spPr>
          <a:xfrm>
            <a:off x="9620906" y="3601145"/>
            <a:ext cx="20219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de-DE" sz="1600" dirty="0">
                <a:solidFill>
                  <a:srgbClr val="85BE21"/>
                </a:solidFill>
              </a:rPr>
              <a:t>CAPESPAN, South </a:t>
            </a:r>
            <a:r>
              <a:rPr lang="de-DE" sz="1600" dirty="0" err="1">
                <a:solidFill>
                  <a:srgbClr val="85BE21"/>
                </a:solidFill>
              </a:rPr>
              <a:t>Africa</a:t>
            </a:r>
            <a:endParaRPr lang="de-DE" sz="1600" dirty="0">
              <a:solidFill>
                <a:srgbClr val="85BE21"/>
              </a:solidFill>
            </a:endParaRPr>
          </a:p>
        </p:txBody>
      </p:sp>
      <p:sp>
        <p:nvSpPr>
          <p:cNvPr id="124" name="Rechteck 123">
            <a:extLst>
              <a:ext uri="{FF2B5EF4-FFF2-40B4-BE49-F238E27FC236}">
                <a16:creationId xmlns:a16="http://schemas.microsoft.com/office/drawing/2014/main" id="{BF51CF5D-5416-EB41-88D1-B9E741767876}"/>
              </a:ext>
            </a:extLst>
          </p:cNvPr>
          <p:cNvSpPr/>
          <p:nvPr/>
        </p:nvSpPr>
        <p:spPr>
          <a:xfrm>
            <a:off x="10321343" y="5104740"/>
            <a:ext cx="13549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de-DE" sz="1600" dirty="0">
                <a:solidFill>
                  <a:srgbClr val="85BE21"/>
                </a:solidFill>
              </a:rPr>
              <a:t>TOBSINE, Spain</a:t>
            </a:r>
          </a:p>
        </p:txBody>
      </p:sp>
      <p:sp>
        <p:nvSpPr>
          <p:cNvPr id="127" name="Rechteck 126">
            <a:extLst>
              <a:ext uri="{FF2B5EF4-FFF2-40B4-BE49-F238E27FC236}">
                <a16:creationId xmlns:a16="http://schemas.microsoft.com/office/drawing/2014/main" id="{DC4FA451-BCA2-3548-9762-1DF0CB973F7B}"/>
              </a:ext>
            </a:extLst>
          </p:cNvPr>
          <p:cNvSpPr/>
          <p:nvPr/>
        </p:nvSpPr>
        <p:spPr>
          <a:xfrm>
            <a:off x="9510552" y="4380095"/>
            <a:ext cx="21270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de-DE" sz="1600" dirty="0">
                <a:solidFill>
                  <a:srgbClr val="85BE21"/>
                </a:solidFill>
              </a:rPr>
              <a:t>GEMUESERING, Germany</a:t>
            </a:r>
          </a:p>
        </p:txBody>
      </p:sp>
      <p:cxnSp>
        <p:nvCxnSpPr>
          <p:cNvPr id="128" name="Gerade Verbindung 127">
            <a:extLst>
              <a:ext uri="{FF2B5EF4-FFF2-40B4-BE49-F238E27FC236}">
                <a16:creationId xmlns:a16="http://schemas.microsoft.com/office/drawing/2014/main" id="{89B30A30-A430-0345-8F4D-8D3B7540FA81}"/>
              </a:ext>
            </a:extLst>
          </p:cNvPr>
          <p:cNvCxnSpPr/>
          <p:nvPr/>
        </p:nvCxnSpPr>
        <p:spPr>
          <a:xfrm>
            <a:off x="9295880" y="4308707"/>
            <a:ext cx="22882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Gerade Verbindung 128">
            <a:extLst>
              <a:ext uri="{FF2B5EF4-FFF2-40B4-BE49-F238E27FC236}">
                <a16:creationId xmlns:a16="http://schemas.microsoft.com/office/drawing/2014/main" id="{75B8D520-A1EC-2E4B-ABDC-164029B2B4D1}"/>
              </a:ext>
            </a:extLst>
          </p:cNvPr>
          <p:cNvCxnSpPr/>
          <p:nvPr/>
        </p:nvCxnSpPr>
        <p:spPr>
          <a:xfrm>
            <a:off x="9295880" y="5027513"/>
            <a:ext cx="22882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Datumsplatzhalter 131">
            <a:extLst>
              <a:ext uri="{FF2B5EF4-FFF2-40B4-BE49-F238E27FC236}">
                <a16:creationId xmlns:a16="http://schemas.microsoft.com/office/drawing/2014/main" id="{521EF6E2-9504-C047-B697-7DD1A3BDEB4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E9B4BD-3A83-AC4B-B7D5-347E411D1C42}" type="datetime1">
              <a:rPr lang="de-DE" smtClean="0"/>
              <a:t>07.10.21</a:t>
            </a:fld>
            <a:endParaRPr lang="de-DE" dirty="0"/>
          </a:p>
        </p:txBody>
      </p:sp>
      <p:sp>
        <p:nvSpPr>
          <p:cNvPr id="133" name="Fußzeilenplatzhalter 132">
            <a:extLst>
              <a:ext uri="{FF2B5EF4-FFF2-40B4-BE49-F238E27FC236}">
                <a16:creationId xmlns:a16="http://schemas.microsoft.com/office/drawing/2014/main" id="{68BC22E3-2483-1B49-8592-E7E76E47A9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34" name="Foliennummernplatzhalter 133">
            <a:extLst>
              <a:ext uri="{FF2B5EF4-FFF2-40B4-BE49-F238E27FC236}">
                <a16:creationId xmlns:a16="http://schemas.microsoft.com/office/drawing/2014/main" id="{2F26B32B-0628-2742-9475-6F8DF5C8A6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3441D-5445-4F60-93F8-80FAFACEB57B}" type="slidenum">
              <a:rPr lang="de-DE" smtClean="0"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25145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ichtungspfeil 72">
            <a:extLst>
              <a:ext uri="{FF2B5EF4-FFF2-40B4-BE49-F238E27FC236}">
                <a16:creationId xmlns:a16="http://schemas.microsoft.com/office/drawing/2014/main" id="{48B5F55A-6C76-5547-91E3-3647597A41F6}"/>
              </a:ext>
            </a:extLst>
          </p:cNvPr>
          <p:cNvSpPr/>
          <p:nvPr/>
        </p:nvSpPr>
        <p:spPr>
          <a:xfrm flipH="1">
            <a:off x="8787808" y="1564937"/>
            <a:ext cx="2964318" cy="4295637"/>
          </a:xfrm>
          <a:prstGeom prst="homePlate">
            <a:avLst>
              <a:gd name="adj" fmla="val 16102"/>
            </a:avLst>
          </a:prstGeom>
          <a:solidFill>
            <a:schemeClr val="tx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900000" rIns="180000" rtlCol="0" anchor="t" anchorCtr="0"/>
          <a:lstStyle/>
          <a:p>
            <a:pPr lvl="0" algn="r">
              <a:defRPr/>
            </a:pPr>
            <a:r>
              <a:rPr lang="de-DE" sz="1600" b="1" dirty="0">
                <a:solidFill>
                  <a:schemeClr val="bg1"/>
                </a:solidFill>
              </a:rPr>
              <a:t>Strategic Partners</a:t>
            </a:r>
          </a:p>
          <a:p>
            <a:pPr algn="r">
              <a:defRPr/>
            </a:pPr>
            <a:endParaRPr lang="de-DE" sz="1600" b="1" dirty="0">
              <a:solidFill>
                <a:schemeClr val="bg1"/>
              </a:solidFill>
            </a:endParaRPr>
          </a:p>
          <a:p>
            <a:pPr lvl="0" algn="r">
              <a:defRPr/>
            </a:pPr>
            <a:endParaRPr lang="de-DE" sz="1600" b="1" dirty="0">
              <a:solidFill>
                <a:schemeClr val="bg1"/>
              </a:solidFill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1361B98C-2D6C-934D-8764-BAA10FC454CD}"/>
              </a:ext>
            </a:extLst>
          </p:cNvPr>
          <p:cNvSpPr/>
          <p:nvPr/>
        </p:nvSpPr>
        <p:spPr>
          <a:xfrm>
            <a:off x="9295879" y="2896064"/>
            <a:ext cx="2294473" cy="6187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95647BCE-4AA1-2D40-A4D5-6316F2A73C63}"/>
              </a:ext>
            </a:extLst>
          </p:cNvPr>
          <p:cNvSpPr/>
          <p:nvPr/>
        </p:nvSpPr>
        <p:spPr>
          <a:xfrm>
            <a:off x="9295879" y="3621109"/>
            <a:ext cx="2294473" cy="6187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0" name="Rechteck 49">
            <a:extLst>
              <a:ext uri="{FF2B5EF4-FFF2-40B4-BE49-F238E27FC236}">
                <a16:creationId xmlns:a16="http://schemas.microsoft.com/office/drawing/2014/main" id="{7FFE59EB-BB57-4C4C-8401-C5073F9F4139}"/>
              </a:ext>
            </a:extLst>
          </p:cNvPr>
          <p:cNvSpPr/>
          <p:nvPr/>
        </p:nvSpPr>
        <p:spPr>
          <a:xfrm>
            <a:off x="9295879" y="4346154"/>
            <a:ext cx="2294473" cy="6187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1" name="Rechteck 50">
            <a:extLst>
              <a:ext uri="{FF2B5EF4-FFF2-40B4-BE49-F238E27FC236}">
                <a16:creationId xmlns:a16="http://schemas.microsoft.com/office/drawing/2014/main" id="{534FA7E5-306E-F746-A6BB-A805229C8270}"/>
              </a:ext>
            </a:extLst>
          </p:cNvPr>
          <p:cNvSpPr/>
          <p:nvPr/>
        </p:nvSpPr>
        <p:spPr>
          <a:xfrm>
            <a:off x="9295879" y="5071200"/>
            <a:ext cx="2294473" cy="6187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E6DCACEC-1268-4F93-99EC-A2D625E2ECAC}"/>
              </a:ext>
            </a:extLst>
          </p:cNvPr>
          <p:cNvSpPr/>
          <p:nvPr/>
        </p:nvSpPr>
        <p:spPr>
          <a:xfrm>
            <a:off x="3956626" y="1554967"/>
            <a:ext cx="4302385" cy="4302384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>
            <a:prstTxWarp prst="textArchUp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7907889D-9484-4219-B418-245702CFAB8E}"/>
              </a:ext>
            </a:extLst>
          </p:cNvPr>
          <p:cNvSpPr/>
          <p:nvPr/>
        </p:nvSpPr>
        <p:spPr>
          <a:xfrm>
            <a:off x="4338541" y="1928315"/>
            <a:ext cx="3555690" cy="3555690"/>
          </a:xfrm>
          <a:prstGeom prst="ellipse">
            <a:avLst/>
          </a:prstGeom>
          <a:solidFill>
            <a:schemeClr val="bg1">
              <a:lumMod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>
            <a:prstTxWarp prst="textArchUp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90E0E0E7-C71B-4613-9033-602B4193489A}"/>
              </a:ext>
            </a:extLst>
          </p:cNvPr>
          <p:cNvSpPr/>
          <p:nvPr/>
        </p:nvSpPr>
        <p:spPr>
          <a:xfrm>
            <a:off x="4647093" y="2236866"/>
            <a:ext cx="2938587" cy="2938587"/>
          </a:xfrm>
          <a:prstGeom prst="ellipse">
            <a:avLst/>
          </a:prstGeom>
          <a:solidFill>
            <a:schemeClr val="bg1">
              <a:lumMod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>
            <a:prstTxWarp prst="textArchUp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D1CA2EF5-12C4-4CDE-A9B4-E3417FA184DB}"/>
              </a:ext>
            </a:extLst>
          </p:cNvPr>
          <p:cNvSpPr/>
          <p:nvPr/>
        </p:nvSpPr>
        <p:spPr>
          <a:xfrm>
            <a:off x="4904001" y="2491867"/>
            <a:ext cx="2428584" cy="2428584"/>
          </a:xfrm>
          <a:prstGeom prst="ellipse">
            <a:avLst/>
          </a:prstGeom>
          <a:solidFill>
            <a:schemeClr val="bg1">
              <a:lumMod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>
            <a:prstTxWarp prst="textArchUp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ECED8F1B-495C-4D86-AAA2-E25BA2D54D22}"/>
              </a:ext>
            </a:extLst>
          </p:cNvPr>
          <p:cNvSpPr/>
          <p:nvPr/>
        </p:nvSpPr>
        <p:spPr>
          <a:xfrm>
            <a:off x="5205978" y="2793844"/>
            <a:ext cx="1824631" cy="1824631"/>
          </a:xfrm>
          <a:prstGeom prst="ellipse">
            <a:avLst/>
          </a:prstGeom>
          <a:solidFill>
            <a:schemeClr val="bg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>
            <a:prstTxWarp prst="textArchUp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99C44ABF-92E0-4F62-A26C-565438BB5CC8}"/>
              </a:ext>
            </a:extLst>
          </p:cNvPr>
          <p:cNvSpPr/>
          <p:nvPr/>
        </p:nvSpPr>
        <p:spPr>
          <a:xfrm>
            <a:off x="5551817" y="3139684"/>
            <a:ext cx="1132953" cy="1132953"/>
          </a:xfrm>
          <a:prstGeom prst="ellipse">
            <a:avLst/>
          </a:prstGeom>
          <a:solidFill>
            <a:srgbClr val="F7A600"/>
          </a:solidFill>
          <a:ln w="38100"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8000" tIns="72000" rIns="108000" bIns="72000" rtlCol="0" anchor="ctr">
            <a:prstTxWarp prst="textArchUp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>
              <a:ln>
                <a:noFill/>
              </a:ln>
              <a:solidFill>
                <a:srgbClr val="3F4D4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D737498F-0C43-4832-8511-3A1028569A6C}"/>
              </a:ext>
            </a:extLst>
          </p:cNvPr>
          <p:cNvSpPr/>
          <p:nvPr/>
        </p:nvSpPr>
        <p:spPr>
          <a:xfrm>
            <a:off x="3996217" y="1605286"/>
            <a:ext cx="4226531" cy="349164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>
            <a:prstTxWarp prst="textArchUp">
              <a:avLst>
                <a:gd name="adj" fmla="val 11420222"/>
              </a:avLst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3F4D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Commercial Services: </a:t>
            </a:r>
            <a:r>
              <a:rPr kumimoji="0" lang="de-DE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3F4D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sourcing</a:t>
            </a: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3F4D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3F4D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from</a:t>
            </a: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3F4D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3F4D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origin</a:t>
            </a: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3F4D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de-DE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3F4D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import</a:t>
            </a: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3F4D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de-DE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3F4D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trading</a:t>
            </a: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3F4D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de-DE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3F4D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finance</a:t>
            </a:r>
            <a:endParaRPr kumimoji="0" lang="de-DE" sz="1400" b="1" i="0" u="none" strike="noStrike" kern="1200" cap="none" spc="0" normalizeH="0" baseline="0" noProof="0" dirty="0">
              <a:ln>
                <a:noFill/>
              </a:ln>
              <a:solidFill>
                <a:srgbClr val="3F4D4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BDD30E14-9B82-4B08-9233-D5D85347F039}"/>
              </a:ext>
            </a:extLst>
          </p:cNvPr>
          <p:cNvSpPr/>
          <p:nvPr/>
        </p:nvSpPr>
        <p:spPr>
          <a:xfrm>
            <a:off x="4310053" y="1925271"/>
            <a:ext cx="3624535" cy="315833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>
            <a:prstTxWarp prst="textArchUp">
              <a:avLst>
                <a:gd name="adj" fmla="val 11372912"/>
              </a:avLst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Product</a:t>
            </a: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Services: </a:t>
            </a:r>
            <a:r>
              <a:rPr kumimoji="0" lang="de-DE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store</a:t>
            </a: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de-DE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sort</a:t>
            </a: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pick, pack, </a:t>
            </a:r>
            <a:r>
              <a:rPr kumimoji="0" lang="de-DE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</a:t>
            </a: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de-DE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consolidate</a:t>
            </a: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de-DE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distribute</a:t>
            </a:r>
            <a:endParaRPr kumimoji="0" lang="de-DE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946B51D8-8109-4E99-A639-12834AF34666}"/>
              </a:ext>
            </a:extLst>
          </p:cNvPr>
          <p:cNvSpPr/>
          <p:nvPr/>
        </p:nvSpPr>
        <p:spPr>
          <a:xfrm>
            <a:off x="4905383" y="2418781"/>
            <a:ext cx="2428584" cy="177680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>
            <a:prstTxWarp prst="textArchUp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Exotics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Fruit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Ripening</a:t>
            </a:r>
            <a:endParaRPr kumimoji="0" lang="de-DE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CDD552EA-3FF9-40D5-820C-D107A6D05E77}"/>
              </a:ext>
            </a:extLst>
          </p:cNvPr>
          <p:cNvSpPr/>
          <p:nvPr/>
        </p:nvSpPr>
        <p:spPr>
          <a:xfrm>
            <a:off x="5208110" y="2793844"/>
            <a:ext cx="1824631" cy="150796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>
            <a:prstTxWarp prst="textArchUp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Banana</a:t>
            </a:r>
            <a:r>
              <a:rPr kumimoji="0" lang="de-DE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Ripening</a:t>
            </a:r>
            <a:endParaRPr kumimoji="0" lang="de-DE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CD6A52BB-AFFF-484D-979D-94AF9D0483B9}"/>
              </a:ext>
            </a:extLst>
          </p:cNvPr>
          <p:cNvSpPr/>
          <p:nvPr/>
        </p:nvSpPr>
        <p:spPr>
          <a:xfrm>
            <a:off x="5590393" y="3199772"/>
            <a:ext cx="1045978" cy="113295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ctr">
            <a:prstTxWarp prst="textArchUp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Rechteck 56">
            <a:extLst>
              <a:ext uri="{FF2B5EF4-FFF2-40B4-BE49-F238E27FC236}">
                <a16:creationId xmlns:a16="http://schemas.microsoft.com/office/drawing/2014/main" id="{541F6ACB-6529-4401-8173-365EA48CD595}"/>
              </a:ext>
            </a:extLst>
          </p:cNvPr>
          <p:cNvSpPr/>
          <p:nvPr/>
        </p:nvSpPr>
        <p:spPr>
          <a:xfrm>
            <a:off x="5229545" y="3339087"/>
            <a:ext cx="1767998" cy="6665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CUSTOMERS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7B56F87-31BC-0047-9AD6-4BD44F364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-98586"/>
            <a:ext cx="9341167" cy="887603"/>
          </a:xfrm>
        </p:spPr>
        <p:txBody>
          <a:bodyPr/>
          <a:lstStyle/>
          <a:p>
            <a:r>
              <a:rPr lang="de-DE" dirty="0">
                <a:solidFill>
                  <a:srgbClr val="00623B"/>
                </a:solidFill>
              </a:rPr>
              <a:t>Fruchtimport </a:t>
            </a:r>
            <a:r>
              <a:rPr lang="de-DE" dirty="0" err="1">
                <a:solidFill>
                  <a:srgbClr val="00623B"/>
                </a:solidFill>
              </a:rPr>
              <a:t>vanWylick</a:t>
            </a:r>
            <a:endParaRPr lang="de-DE" dirty="0"/>
          </a:p>
        </p:txBody>
      </p:sp>
      <p:sp>
        <p:nvSpPr>
          <p:cNvPr id="68" name="Richtungspfeil 67">
            <a:extLst>
              <a:ext uri="{FF2B5EF4-FFF2-40B4-BE49-F238E27FC236}">
                <a16:creationId xmlns:a16="http://schemas.microsoft.com/office/drawing/2014/main" id="{CBA8556B-8AB5-7240-BC2C-2BD423962809}"/>
              </a:ext>
            </a:extLst>
          </p:cNvPr>
          <p:cNvSpPr/>
          <p:nvPr/>
        </p:nvSpPr>
        <p:spPr>
          <a:xfrm>
            <a:off x="432546" y="1554967"/>
            <a:ext cx="2964318" cy="4295637"/>
          </a:xfrm>
          <a:prstGeom prst="homePlate">
            <a:avLst>
              <a:gd name="adj" fmla="val 16102"/>
            </a:avLst>
          </a:prstGeom>
          <a:solidFill>
            <a:schemeClr val="tx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900000" rtlCol="0" anchor="t" anchorCtr="0"/>
          <a:lstStyle/>
          <a:p>
            <a:pPr lvl="0">
              <a:defRPr/>
            </a:pPr>
            <a:r>
              <a:rPr lang="de-DE" sz="1600" b="1" dirty="0" err="1">
                <a:solidFill>
                  <a:schemeClr val="bg1"/>
                </a:solidFill>
              </a:rPr>
              <a:t>Ripening</a:t>
            </a:r>
            <a:r>
              <a:rPr lang="de-DE" sz="1600" b="1" dirty="0">
                <a:solidFill>
                  <a:schemeClr val="bg1"/>
                </a:solidFill>
              </a:rPr>
              <a:t>, Service &amp; Distribution Centers</a:t>
            </a:r>
          </a:p>
          <a:p>
            <a:pPr lvl="0">
              <a:defRPr/>
            </a:pPr>
            <a:r>
              <a:rPr lang="de-DE" sz="1600" dirty="0">
                <a:solidFill>
                  <a:schemeClr val="bg1"/>
                </a:solidFill>
              </a:rPr>
              <a:t>Berlin</a:t>
            </a:r>
          </a:p>
          <a:p>
            <a:pPr lvl="0">
              <a:defRPr/>
            </a:pPr>
            <a:r>
              <a:rPr lang="de-DE" sz="1600" dirty="0">
                <a:solidFill>
                  <a:schemeClr val="bg1"/>
                </a:solidFill>
              </a:rPr>
              <a:t>Dresden</a:t>
            </a:r>
          </a:p>
          <a:p>
            <a:pPr lvl="0">
              <a:defRPr/>
            </a:pPr>
            <a:r>
              <a:rPr lang="de-DE" sz="1600" dirty="0">
                <a:solidFill>
                  <a:schemeClr val="bg1"/>
                </a:solidFill>
              </a:rPr>
              <a:t>Dortmund</a:t>
            </a:r>
          </a:p>
          <a:p>
            <a:pPr lvl="0">
              <a:defRPr/>
            </a:pPr>
            <a:r>
              <a:rPr lang="de-DE" sz="1600" dirty="0">
                <a:solidFill>
                  <a:schemeClr val="bg1"/>
                </a:solidFill>
              </a:rPr>
              <a:t>Hannover</a:t>
            </a:r>
            <a:br>
              <a:rPr lang="de-DE" sz="1600" dirty="0">
                <a:solidFill>
                  <a:schemeClr val="bg1"/>
                </a:solidFill>
              </a:rPr>
            </a:br>
            <a:r>
              <a:rPr lang="de-DE" sz="1600" dirty="0">
                <a:solidFill>
                  <a:schemeClr val="bg1"/>
                </a:solidFill>
              </a:rPr>
              <a:t>Köln</a:t>
            </a:r>
          </a:p>
          <a:p>
            <a:pPr lvl="0">
              <a:defRPr/>
            </a:pPr>
            <a:r>
              <a:rPr lang="de-DE" sz="1600" dirty="0" err="1">
                <a:solidFill>
                  <a:schemeClr val="bg1"/>
                </a:solidFill>
              </a:rPr>
              <a:t>Munich</a:t>
            </a:r>
            <a:endParaRPr lang="de-DE" sz="1600" dirty="0">
              <a:solidFill>
                <a:schemeClr val="bg1"/>
              </a:solidFill>
            </a:endParaRPr>
          </a:p>
          <a:p>
            <a:pPr lvl="0">
              <a:defRPr/>
            </a:pPr>
            <a:r>
              <a:rPr lang="de-DE" sz="1600" dirty="0">
                <a:solidFill>
                  <a:schemeClr val="bg1"/>
                </a:solidFill>
              </a:rPr>
              <a:t>Stuttgart</a:t>
            </a:r>
          </a:p>
          <a:p>
            <a:pPr lvl="0">
              <a:defRPr/>
            </a:pPr>
            <a:r>
              <a:rPr lang="de-DE" sz="1600" dirty="0">
                <a:solidFill>
                  <a:schemeClr val="bg1"/>
                </a:solidFill>
              </a:rPr>
              <a:t>Hamburg*</a:t>
            </a:r>
          </a:p>
          <a:p>
            <a:pPr lvl="0">
              <a:defRPr/>
            </a:pPr>
            <a:r>
              <a:rPr lang="de-DE" sz="1600" dirty="0">
                <a:solidFill>
                  <a:schemeClr val="bg1"/>
                </a:solidFill>
              </a:rPr>
              <a:t>Pratteln</a:t>
            </a:r>
          </a:p>
        </p:txBody>
      </p:sp>
      <p:pic>
        <p:nvPicPr>
          <p:cNvPr id="7" name="Grafik 6" descr="Fabrik mit einfarbiger Füllung">
            <a:extLst>
              <a:ext uri="{FF2B5EF4-FFF2-40B4-BE49-F238E27FC236}">
                <a16:creationId xmlns:a16="http://schemas.microsoft.com/office/drawing/2014/main" id="{7CBB4118-77C3-5142-A0EA-2263FED101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6065" y="1692919"/>
            <a:ext cx="674221" cy="674221"/>
          </a:xfrm>
          <a:prstGeom prst="rect">
            <a:avLst/>
          </a:prstGeom>
        </p:spPr>
      </p:pic>
      <p:pic>
        <p:nvPicPr>
          <p:cNvPr id="71" name="Grafik 70">
            <a:extLst>
              <a:ext uri="{FF2B5EF4-FFF2-40B4-BE49-F238E27FC236}">
                <a16:creationId xmlns:a16="http://schemas.microsoft.com/office/drawing/2014/main" id="{792BF609-BBDD-C449-9298-F5CAC8D377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959" y="4754661"/>
            <a:ext cx="1398674" cy="901110"/>
          </a:xfrm>
          <a:prstGeom prst="rect">
            <a:avLst/>
          </a:prstGeom>
        </p:spPr>
      </p:pic>
      <p:pic>
        <p:nvPicPr>
          <p:cNvPr id="74" name="Grafik 73" descr="Handschlag mit einfarbiger Füllung">
            <a:extLst>
              <a:ext uri="{FF2B5EF4-FFF2-40B4-BE49-F238E27FC236}">
                <a16:creationId xmlns:a16="http://schemas.microsoft.com/office/drawing/2014/main" id="{85B6A972-D3D6-A840-B55D-870DEF464D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25431" y="1633186"/>
            <a:ext cx="858681" cy="858681"/>
          </a:xfrm>
          <a:prstGeom prst="rect">
            <a:avLst/>
          </a:prstGeom>
        </p:spPr>
      </p:pic>
      <p:pic>
        <p:nvPicPr>
          <p:cNvPr id="96" name="Grafik 95">
            <a:extLst>
              <a:ext uri="{FF2B5EF4-FFF2-40B4-BE49-F238E27FC236}">
                <a16:creationId xmlns:a16="http://schemas.microsoft.com/office/drawing/2014/main" id="{51BE5ECE-1E52-9441-97FE-3AA4432D85F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152" y="5318088"/>
            <a:ext cx="351920" cy="351920"/>
          </a:xfrm>
          <a:prstGeom prst="rect">
            <a:avLst/>
          </a:prstGeom>
        </p:spPr>
      </p:pic>
      <p:pic>
        <p:nvPicPr>
          <p:cNvPr id="97" name="Grafik 96">
            <a:extLst>
              <a:ext uri="{FF2B5EF4-FFF2-40B4-BE49-F238E27FC236}">
                <a16:creationId xmlns:a16="http://schemas.microsoft.com/office/drawing/2014/main" id="{DBEB2986-0DA6-4C4E-A8FF-41F88B9D83C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1" r="13354" b="16490"/>
          <a:stretch/>
        </p:blipFill>
        <p:spPr>
          <a:xfrm>
            <a:off x="10838002" y="3903239"/>
            <a:ext cx="326739" cy="284742"/>
          </a:xfrm>
          <a:prstGeom prst="rect">
            <a:avLst/>
          </a:prstGeom>
        </p:spPr>
      </p:pic>
      <p:pic>
        <p:nvPicPr>
          <p:cNvPr id="98" name="Grafik 97">
            <a:extLst>
              <a:ext uri="{FF2B5EF4-FFF2-40B4-BE49-F238E27FC236}">
                <a16:creationId xmlns:a16="http://schemas.microsoft.com/office/drawing/2014/main" id="{81A49D09-720F-6E4A-92EF-17DEAAD0CA2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4764" y="3922995"/>
            <a:ext cx="326738" cy="277611"/>
          </a:xfrm>
          <a:prstGeom prst="rect">
            <a:avLst/>
          </a:prstGeom>
        </p:spPr>
      </p:pic>
      <p:pic>
        <p:nvPicPr>
          <p:cNvPr id="100" name="Grafik 99">
            <a:extLst>
              <a:ext uri="{FF2B5EF4-FFF2-40B4-BE49-F238E27FC236}">
                <a16:creationId xmlns:a16="http://schemas.microsoft.com/office/drawing/2014/main" id="{AB686B66-E9EA-0947-850A-4D6EBBA1CA2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6961" y="3922616"/>
            <a:ext cx="300322" cy="300322"/>
          </a:xfrm>
          <a:prstGeom prst="rect">
            <a:avLst/>
          </a:prstGeom>
        </p:spPr>
      </p:pic>
      <p:pic>
        <p:nvPicPr>
          <p:cNvPr id="101" name="Grafik 100">
            <a:extLst>
              <a:ext uri="{FF2B5EF4-FFF2-40B4-BE49-F238E27FC236}">
                <a16:creationId xmlns:a16="http://schemas.microsoft.com/office/drawing/2014/main" id="{21D5A7F6-D310-D84E-AEC9-95B2E1AC882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10" y="3132568"/>
            <a:ext cx="196989" cy="331202"/>
          </a:xfrm>
          <a:prstGeom prst="rect">
            <a:avLst/>
          </a:prstGeom>
        </p:spPr>
      </p:pic>
      <p:pic>
        <p:nvPicPr>
          <p:cNvPr id="102" name="Grafik 101">
            <a:extLst>
              <a:ext uri="{FF2B5EF4-FFF2-40B4-BE49-F238E27FC236}">
                <a16:creationId xmlns:a16="http://schemas.microsoft.com/office/drawing/2014/main" id="{91C566A8-275C-B147-BFAF-322266C153B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349" y="3244158"/>
            <a:ext cx="260363" cy="214015"/>
          </a:xfrm>
          <a:prstGeom prst="rect">
            <a:avLst/>
          </a:prstGeom>
        </p:spPr>
      </p:pic>
      <p:pic>
        <p:nvPicPr>
          <p:cNvPr id="103" name="Grafik 102">
            <a:extLst>
              <a:ext uri="{FF2B5EF4-FFF2-40B4-BE49-F238E27FC236}">
                <a16:creationId xmlns:a16="http://schemas.microsoft.com/office/drawing/2014/main" id="{199B43F5-E75F-A94F-9D4B-5A1EDB953CE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2284" y="3950058"/>
            <a:ext cx="393504" cy="253933"/>
          </a:xfrm>
          <a:prstGeom prst="rect">
            <a:avLst/>
          </a:prstGeom>
        </p:spPr>
      </p:pic>
      <p:pic>
        <p:nvPicPr>
          <p:cNvPr id="104" name="Grafik 103">
            <a:extLst>
              <a:ext uri="{FF2B5EF4-FFF2-40B4-BE49-F238E27FC236}">
                <a16:creationId xmlns:a16="http://schemas.microsoft.com/office/drawing/2014/main" id="{EED56823-3A9F-A84E-9FA2-484D15B6633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0019" y="3993602"/>
            <a:ext cx="173004" cy="191053"/>
          </a:xfrm>
          <a:prstGeom prst="rect">
            <a:avLst/>
          </a:prstGeom>
        </p:spPr>
      </p:pic>
      <p:pic>
        <p:nvPicPr>
          <p:cNvPr id="105" name="Grafik 104">
            <a:extLst>
              <a:ext uri="{FF2B5EF4-FFF2-40B4-BE49-F238E27FC236}">
                <a16:creationId xmlns:a16="http://schemas.microsoft.com/office/drawing/2014/main" id="{1EB8F274-BD3D-4242-B5BC-4B092D64A18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8193" y="3939699"/>
            <a:ext cx="279015" cy="218939"/>
          </a:xfrm>
          <a:prstGeom prst="rect">
            <a:avLst/>
          </a:prstGeom>
        </p:spPr>
      </p:pic>
      <p:pic>
        <p:nvPicPr>
          <p:cNvPr id="106" name="Grafik 105">
            <a:extLst>
              <a:ext uri="{FF2B5EF4-FFF2-40B4-BE49-F238E27FC236}">
                <a16:creationId xmlns:a16="http://schemas.microsoft.com/office/drawing/2014/main" id="{267F0BC0-8EB4-BD4A-BEBD-FB2C0B4171A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09" y="5364279"/>
            <a:ext cx="326738" cy="277611"/>
          </a:xfrm>
          <a:prstGeom prst="rect">
            <a:avLst/>
          </a:prstGeom>
        </p:spPr>
      </p:pic>
      <p:pic>
        <p:nvPicPr>
          <p:cNvPr id="107" name="Grafik 106">
            <a:extLst>
              <a:ext uri="{FF2B5EF4-FFF2-40B4-BE49-F238E27FC236}">
                <a16:creationId xmlns:a16="http://schemas.microsoft.com/office/drawing/2014/main" id="{60E8AD56-36F2-0943-B426-AD206E237252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93"/>
          <a:stretch/>
        </p:blipFill>
        <p:spPr>
          <a:xfrm>
            <a:off x="11284904" y="5404508"/>
            <a:ext cx="299208" cy="228441"/>
          </a:xfrm>
          <a:prstGeom prst="rect">
            <a:avLst/>
          </a:prstGeom>
        </p:spPr>
      </p:pic>
      <p:pic>
        <p:nvPicPr>
          <p:cNvPr id="108" name="Grafik 107">
            <a:extLst>
              <a:ext uri="{FF2B5EF4-FFF2-40B4-BE49-F238E27FC236}">
                <a16:creationId xmlns:a16="http://schemas.microsoft.com/office/drawing/2014/main" id="{696716FB-CE4E-3D48-83AB-ACCDDDD6ACD7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533" y="4718455"/>
            <a:ext cx="287562" cy="174230"/>
          </a:xfrm>
          <a:prstGeom prst="rect">
            <a:avLst/>
          </a:prstGeom>
        </p:spPr>
      </p:pic>
      <p:pic>
        <p:nvPicPr>
          <p:cNvPr id="109" name="Grafik 108">
            <a:extLst>
              <a:ext uri="{FF2B5EF4-FFF2-40B4-BE49-F238E27FC236}">
                <a16:creationId xmlns:a16="http://schemas.microsoft.com/office/drawing/2014/main" id="{2A6A7A79-6A52-B944-91B9-2DF585F34FE6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4"/>
          <a:stretch/>
        </p:blipFill>
        <p:spPr>
          <a:xfrm>
            <a:off x="10734684" y="4663175"/>
            <a:ext cx="357895" cy="245548"/>
          </a:xfrm>
          <a:prstGeom prst="rect">
            <a:avLst/>
          </a:prstGeom>
        </p:spPr>
      </p:pic>
      <p:pic>
        <p:nvPicPr>
          <p:cNvPr id="114" name="Grafik 113">
            <a:extLst>
              <a:ext uri="{FF2B5EF4-FFF2-40B4-BE49-F238E27FC236}">
                <a16:creationId xmlns:a16="http://schemas.microsoft.com/office/drawing/2014/main" id="{7CE9440A-271A-EE43-ADA0-0D2A8C39633E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8428"/>
          <a:stretch/>
        </p:blipFill>
        <p:spPr>
          <a:xfrm>
            <a:off x="11121521" y="4576082"/>
            <a:ext cx="387409" cy="316016"/>
          </a:xfrm>
          <a:prstGeom prst="rect">
            <a:avLst/>
          </a:prstGeom>
        </p:spPr>
      </p:pic>
      <p:pic>
        <p:nvPicPr>
          <p:cNvPr id="115" name="Grafik 114">
            <a:extLst>
              <a:ext uri="{FF2B5EF4-FFF2-40B4-BE49-F238E27FC236}">
                <a16:creationId xmlns:a16="http://schemas.microsoft.com/office/drawing/2014/main" id="{D7AAC9DA-E441-8043-BAE7-3651152FEEE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152561" y="3207296"/>
            <a:ext cx="334219" cy="253196"/>
          </a:xfrm>
          <a:prstGeom prst="rect">
            <a:avLst/>
          </a:prstGeom>
        </p:spPr>
      </p:pic>
      <p:sp>
        <p:nvSpPr>
          <p:cNvPr id="116" name="Rechteck 115">
            <a:extLst>
              <a:ext uri="{FF2B5EF4-FFF2-40B4-BE49-F238E27FC236}">
                <a16:creationId xmlns:a16="http://schemas.microsoft.com/office/drawing/2014/main" id="{7DAE9722-5927-AB4E-BC7D-1F2696B23D1E}"/>
              </a:ext>
            </a:extLst>
          </p:cNvPr>
          <p:cNvSpPr/>
          <p:nvPr/>
        </p:nvSpPr>
        <p:spPr>
          <a:xfrm>
            <a:off x="10272683" y="2866743"/>
            <a:ext cx="13370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de-DE" sz="1600" dirty="0">
                <a:solidFill>
                  <a:srgbClr val="85BE21"/>
                </a:solidFill>
              </a:rPr>
              <a:t>FYFFES, </a:t>
            </a:r>
            <a:r>
              <a:rPr lang="de-DE" sz="1600" dirty="0" err="1">
                <a:solidFill>
                  <a:srgbClr val="85BE21"/>
                </a:solidFill>
              </a:rPr>
              <a:t>Ireland</a:t>
            </a:r>
            <a:endParaRPr lang="de-DE" sz="1600" dirty="0">
              <a:solidFill>
                <a:srgbClr val="85BE21"/>
              </a:solidFill>
            </a:endParaRPr>
          </a:p>
        </p:txBody>
      </p:sp>
      <p:cxnSp>
        <p:nvCxnSpPr>
          <p:cNvPr id="119" name="Gerade Verbindung 118">
            <a:extLst>
              <a:ext uri="{FF2B5EF4-FFF2-40B4-BE49-F238E27FC236}">
                <a16:creationId xmlns:a16="http://schemas.microsoft.com/office/drawing/2014/main" id="{401ADAC6-95EE-FC43-869A-6CC2545A1468}"/>
              </a:ext>
            </a:extLst>
          </p:cNvPr>
          <p:cNvCxnSpPr/>
          <p:nvPr/>
        </p:nvCxnSpPr>
        <p:spPr>
          <a:xfrm>
            <a:off x="9295880" y="3541002"/>
            <a:ext cx="22882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Rechteck 120">
            <a:extLst>
              <a:ext uri="{FF2B5EF4-FFF2-40B4-BE49-F238E27FC236}">
                <a16:creationId xmlns:a16="http://schemas.microsoft.com/office/drawing/2014/main" id="{4AF737EF-3CD4-5B4F-B099-9268DFA23C52}"/>
              </a:ext>
            </a:extLst>
          </p:cNvPr>
          <p:cNvSpPr/>
          <p:nvPr/>
        </p:nvSpPr>
        <p:spPr>
          <a:xfrm>
            <a:off x="9587763" y="3601145"/>
            <a:ext cx="20219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de-DE" sz="1600" dirty="0">
                <a:solidFill>
                  <a:srgbClr val="85BE21"/>
                </a:solidFill>
              </a:rPr>
              <a:t>CAPESPAN, South </a:t>
            </a:r>
            <a:r>
              <a:rPr lang="de-DE" sz="1600" dirty="0" err="1">
                <a:solidFill>
                  <a:srgbClr val="85BE21"/>
                </a:solidFill>
              </a:rPr>
              <a:t>Africa</a:t>
            </a:r>
            <a:endParaRPr lang="de-DE" sz="1600" dirty="0">
              <a:solidFill>
                <a:srgbClr val="85BE21"/>
              </a:solidFill>
            </a:endParaRPr>
          </a:p>
        </p:txBody>
      </p:sp>
      <p:sp>
        <p:nvSpPr>
          <p:cNvPr id="124" name="Rechteck 123">
            <a:extLst>
              <a:ext uri="{FF2B5EF4-FFF2-40B4-BE49-F238E27FC236}">
                <a16:creationId xmlns:a16="http://schemas.microsoft.com/office/drawing/2014/main" id="{BF51CF5D-5416-EB41-88D1-B9E741767876}"/>
              </a:ext>
            </a:extLst>
          </p:cNvPr>
          <p:cNvSpPr/>
          <p:nvPr/>
        </p:nvSpPr>
        <p:spPr>
          <a:xfrm>
            <a:off x="10254846" y="5041565"/>
            <a:ext cx="13549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de-DE" sz="1600" dirty="0">
                <a:solidFill>
                  <a:srgbClr val="85BE21"/>
                </a:solidFill>
              </a:rPr>
              <a:t>TOBSINE, Spain</a:t>
            </a:r>
          </a:p>
        </p:txBody>
      </p:sp>
      <p:sp>
        <p:nvSpPr>
          <p:cNvPr id="127" name="Rechteck 126">
            <a:extLst>
              <a:ext uri="{FF2B5EF4-FFF2-40B4-BE49-F238E27FC236}">
                <a16:creationId xmlns:a16="http://schemas.microsoft.com/office/drawing/2014/main" id="{DC4FA451-BCA2-3548-9762-1DF0CB973F7B}"/>
              </a:ext>
            </a:extLst>
          </p:cNvPr>
          <p:cNvSpPr/>
          <p:nvPr/>
        </p:nvSpPr>
        <p:spPr>
          <a:xfrm>
            <a:off x="9482664" y="4316920"/>
            <a:ext cx="21270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de-DE" sz="1600" dirty="0">
                <a:solidFill>
                  <a:srgbClr val="85BE21"/>
                </a:solidFill>
              </a:rPr>
              <a:t>GEMUESERING, Germany</a:t>
            </a:r>
          </a:p>
        </p:txBody>
      </p:sp>
      <p:cxnSp>
        <p:nvCxnSpPr>
          <p:cNvPr id="128" name="Gerade Verbindung 127">
            <a:extLst>
              <a:ext uri="{FF2B5EF4-FFF2-40B4-BE49-F238E27FC236}">
                <a16:creationId xmlns:a16="http://schemas.microsoft.com/office/drawing/2014/main" id="{89B30A30-A430-0345-8F4D-8D3B7540FA81}"/>
              </a:ext>
            </a:extLst>
          </p:cNvPr>
          <p:cNvCxnSpPr/>
          <p:nvPr/>
        </p:nvCxnSpPr>
        <p:spPr>
          <a:xfrm>
            <a:off x="9295880" y="4308707"/>
            <a:ext cx="22882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Gerade Verbindung 128">
            <a:extLst>
              <a:ext uri="{FF2B5EF4-FFF2-40B4-BE49-F238E27FC236}">
                <a16:creationId xmlns:a16="http://schemas.microsoft.com/office/drawing/2014/main" id="{75B8D520-A1EC-2E4B-ABDC-164029B2B4D1}"/>
              </a:ext>
            </a:extLst>
          </p:cNvPr>
          <p:cNvCxnSpPr/>
          <p:nvPr/>
        </p:nvCxnSpPr>
        <p:spPr>
          <a:xfrm>
            <a:off x="9295880" y="5027513"/>
            <a:ext cx="22882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Grafik 52">
            <a:extLst>
              <a:ext uri="{FF2B5EF4-FFF2-40B4-BE49-F238E27FC236}">
                <a16:creationId xmlns:a16="http://schemas.microsoft.com/office/drawing/2014/main" id="{B1D81355-8B80-0441-B2BE-145F863584AA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93"/>
          <a:stretch/>
        </p:blipFill>
        <p:spPr>
          <a:xfrm>
            <a:off x="10260109" y="3964743"/>
            <a:ext cx="299208" cy="228441"/>
          </a:xfrm>
          <a:prstGeom prst="rect">
            <a:avLst/>
          </a:prstGeom>
        </p:spPr>
      </p:pic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B77F60B-886A-D745-A52C-145CC200719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3D0909-0DC3-CF49-A2E9-2E7266C1875D}" type="datetime1">
              <a:rPr lang="de-DE" smtClean="0"/>
              <a:t>07.10.21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B865FA5-B392-6548-90C5-12CA33C3C3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2B941A4-5ACB-9246-8574-D9D78A1C9B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3441D-5445-4F60-93F8-80FAFACEB57B}" type="slidenum">
              <a:rPr lang="de-DE" smtClean="0"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76886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BA008CC2-95DB-B147-A0EF-6545ED9490F8}"/>
              </a:ext>
            </a:extLst>
          </p:cNvPr>
          <p:cNvSpPr/>
          <p:nvPr/>
        </p:nvSpPr>
        <p:spPr>
          <a:xfrm>
            <a:off x="0" y="886968"/>
            <a:ext cx="12192000" cy="5971032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9F470C8-41D8-2B44-AB28-7A72D4D0839F}"/>
              </a:ext>
            </a:extLst>
          </p:cNvPr>
          <p:cNvSpPr/>
          <p:nvPr/>
        </p:nvSpPr>
        <p:spPr>
          <a:xfrm>
            <a:off x="5629479" y="4760663"/>
            <a:ext cx="2087418" cy="6917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</a:t>
            </a:r>
          </a:p>
        </p:txBody>
      </p:sp>
      <p:sp>
        <p:nvSpPr>
          <p:cNvPr id="31" name="Richtungspfeil 30">
            <a:extLst>
              <a:ext uri="{FF2B5EF4-FFF2-40B4-BE49-F238E27FC236}">
                <a16:creationId xmlns:a16="http://schemas.microsoft.com/office/drawing/2014/main" id="{71BFC35B-E55D-804C-A883-0D9FF8C1953A}"/>
              </a:ext>
            </a:extLst>
          </p:cNvPr>
          <p:cNvSpPr/>
          <p:nvPr/>
        </p:nvSpPr>
        <p:spPr>
          <a:xfrm>
            <a:off x="8860726" y="2580388"/>
            <a:ext cx="1673161" cy="1618488"/>
          </a:xfrm>
          <a:prstGeom prst="homePlate">
            <a:avLst>
              <a:gd name="adj" fmla="val 16102"/>
            </a:avLst>
          </a:prstGeom>
          <a:solidFill>
            <a:schemeClr val="bg1"/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0000" rtlCol="0" anchor="ctr"/>
          <a:lstStyle/>
          <a:p>
            <a:r>
              <a:rPr lang="de-DE" sz="1600" b="1" dirty="0">
                <a:solidFill>
                  <a:schemeClr val="accent6"/>
                </a:solidFill>
              </a:rPr>
              <a:t>LEH</a:t>
            </a:r>
          </a:p>
        </p:txBody>
      </p:sp>
      <p:sp>
        <p:nvSpPr>
          <p:cNvPr id="30" name="Richtungspfeil 29">
            <a:extLst>
              <a:ext uri="{FF2B5EF4-FFF2-40B4-BE49-F238E27FC236}">
                <a16:creationId xmlns:a16="http://schemas.microsoft.com/office/drawing/2014/main" id="{6C90B9E3-7ACB-524C-912A-15F9B0877367}"/>
              </a:ext>
            </a:extLst>
          </p:cNvPr>
          <p:cNvSpPr/>
          <p:nvPr/>
        </p:nvSpPr>
        <p:spPr>
          <a:xfrm>
            <a:off x="6673188" y="2580388"/>
            <a:ext cx="2478598" cy="1618488"/>
          </a:xfrm>
          <a:prstGeom prst="homePlate">
            <a:avLst>
              <a:gd name="adj" fmla="val 16102"/>
            </a:avLst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0000" rtlCol="0" anchor="ctr"/>
          <a:lstStyle/>
          <a:p>
            <a:r>
              <a:rPr lang="de-DE" sz="1600" b="1" dirty="0"/>
              <a:t>Distribution &amp; Services: 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de-DE" sz="1200" dirty="0">
                <a:solidFill>
                  <a:srgbClr val="FFFFFF"/>
                </a:solidFill>
              </a:rPr>
              <a:t>QM / </a:t>
            </a:r>
            <a:r>
              <a:rPr lang="de-DE" sz="1200" dirty="0" err="1">
                <a:solidFill>
                  <a:srgbClr val="FFFFFF"/>
                </a:solidFill>
              </a:rPr>
              <a:t>Storing</a:t>
            </a:r>
            <a:endParaRPr lang="de-DE" sz="1200" dirty="0">
              <a:solidFill>
                <a:srgbClr val="FFFFFF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de-DE" sz="1200" dirty="0" err="1">
                <a:solidFill>
                  <a:srgbClr val="FFFFFF"/>
                </a:solidFill>
              </a:rPr>
              <a:t>Ripening</a:t>
            </a:r>
            <a:r>
              <a:rPr lang="de-DE" sz="1200" dirty="0">
                <a:solidFill>
                  <a:srgbClr val="FFFFFF"/>
                </a:solidFill>
              </a:rPr>
              <a:t>, Services/ </a:t>
            </a:r>
            <a:r>
              <a:rPr lang="de-DE" sz="1200" dirty="0" err="1">
                <a:solidFill>
                  <a:srgbClr val="FFFFFF"/>
                </a:solidFill>
              </a:rPr>
              <a:t>processing</a:t>
            </a:r>
            <a:r>
              <a:rPr lang="de-DE" sz="1200" dirty="0">
                <a:solidFill>
                  <a:srgbClr val="FFFFFF"/>
                </a:solidFill>
              </a:rPr>
              <a:t>/</a:t>
            </a:r>
            <a:r>
              <a:rPr lang="de-DE" sz="1200" dirty="0" err="1">
                <a:solidFill>
                  <a:srgbClr val="FFFFFF"/>
                </a:solidFill>
              </a:rPr>
              <a:t>packing</a:t>
            </a:r>
            <a:endParaRPr lang="de-DE" sz="1200" dirty="0">
              <a:solidFill>
                <a:srgbClr val="FFFFFF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de-DE" sz="1200" dirty="0" err="1">
                <a:solidFill>
                  <a:srgbClr val="FFFFFF"/>
                </a:solidFill>
              </a:rPr>
              <a:t>Distributioon</a:t>
            </a:r>
            <a:r>
              <a:rPr lang="de-DE" sz="1200" dirty="0">
                <a:solidFill>
                  <a:srgbClr val="FFFFFF"/>
                </a:solidFill>
              </a:rPr>
              <a:t> </a:t>
            </a:r>
            <a:endParaRPr lang="de-DE" sz="1600" dirty="0"/>
          </a:p>
        </p:txBody>
      </p:sp>
      <p:sp>
        <p:nvSpPr>
          <p:cNvPr id="28" name="Richtungspfeil 27">
            <a:extLst>
              <a:ext uri="{FF2B5EF4-FFF2-40B4-BE49-F238E27FC236}">
                <a16:creationId xmlns:a16="http://schemas.microsoft.com/office/drawing/2014/main" id="{8FFB26A3-965A-A94A-940A-6BE0500C11C8}"/>
              </a:ext>
            </a:extLst>
          </p:cNvPr>
          <p:cNvSpPr/>
          <p:nvPr/>
        </p:nvSpPr>
        <p:spPr>
          <a:xfrm>
            <a:off x="4487772" y="2580388"/>
            <a:ext cx="2478598" cy="1618488"/>
          </a:xfrm>
          <a:prstGeom prst="homePlate">
            <a:avLst>
              <a:gd name="adj" fmla="val 16102"/>
            </a:avLst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0000" rtlCol="0" anchor="ctr"/>
          <a:lstStyle/>
          <a:p>
            <a:r>
              <a:rPr lang="de-DE" sz="1600" b="1" dirty="0"/>
              <a:t>Import: 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de-DE" sz="1200" dirty="0">
                <a:solidFill>
                  <a:srgbClr val="FFFFFF"/>
                </a:solidFill>
              </a:rPr>
              <a:t>Sourcing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de-DE" sz="1200" dirty="0">
                <a:solidFill>
                  <a:srgbClr val="FFFFFF"/>
                </a:solidFill>
              </a:rPr>
              <a:t>Import </a:t>
            </a:r>
            <a:r>
              <a:rPr lang="de-DE" sz="1200" dirty="0" err="1">
                <a:solidFill>
                  <a:srgbClr val="FFFFFF"/>
                </a:solidFill>
              </a:rPr>
              <a:t>to</a:t>
            </a:r>
            <a:r>
              <a:rPr lang="de-DE" sz="1200" dirty="0">
                <a:solidFill>
                  <a:srgbClr val="FFFFFF"/>
                </a:solidFill>
              </a:rPr>
              <a:t> Europe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de-DE" sz="1200" dirty="0">
                <a:solidFill>
                  <a:srgbClr val="FFFFFF"/>
                </a:solidFill>
              </a:rPr>
              <a:t>QM / </a:t>
            </a:r>
            <a:r>
              <a:rPr lang="de-DE" sz="1200" dirty="0" err="1">
                <a:solidFill>
                  <a:srgbClr val="FFFFFF"/>
                </a:solidFill>
              </a:rPr>
              <a:t>storing</a:t>
            </a:r>
            <a:endParaRPr lang="de-DE" sz="1200" dirty="0">
              <a:solidFill>
                <a:srgbClr val="FFFFFF"/>
              </a:solidFill>
              <a:cs typeface="Calibri"/>
            </a:endParaRP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de-DE" sz="1200" dirty="0">
                <a:solidFill>
                  <a:srgbClr val="FFFFFF"/>
                </a:solidFill>
              </a:rPr>
              <a:t>Distribution </a:t>
            </a:r>
            <a:r>
              <a:rPr lang="de-DE" sz="1200" dirty="0" err="1">
                <a:solidFill>
                  <a:srgbClr val="FFFFFF"/>
                </a:solidFill>
              </a:rPr>
              <a:t>to</a:t>
            </a:r>
            <a:r>
              <a:rPr lang="de-DE" sz="1200" dirty="0">
                <a:solidFill>
                  <a:srgbClr val="FFFFFF"/>
                </a:solidFill>
              </a:rPr>
              <a:t> Retail </a:t>
            </a:r>
            <a:r>
              <a:rPr lang="de-DE" sz="1200" dirty="0" err="1">
                <a:solidFill>
                  <a:srgbClr val="FFFFFF"/>
                </a:solidFill>
              </a:rPr>
              <a:t>depot</a:t>
            </a:r>
            <a:endParaRPr lang="de-DE" sz="1200" dirty="0">
              <a:solidFill>
                <a:srgbClr val="FFFFFF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de-DE" sz="1200" dirty="0" err="1">
                <a:solidFill>
                  <a:srgbClr val="FFFFFF"/>
                </a:solidFill>
              </a:rPr>
              <a:t>Pre-finance</a:t>
            </a:r>
            <a:endParaRPr lang="de-DE" sz="1600" dirty="0"/>
          </a:p>
        </p:txBody>
      </p:sp>
      <p:sp>
        <p:nvSpPr>
          <p:cNvPr id="26" name="Richtungspfeil 25">
            <a:extLst>
              <a:ext uri="{FF2B5EF4-FFF2-40B4-BE49-F238E27FC236}">
                <a16:creationId xmlns:a16="http://schemas.microsoft.com/office/drawing/2014/main" id="{F8FDA217-FA07-AE4F-B450-6A8936034356}"/>
              </a:ext>
            </a:extLst>
          </p:cNvPr>
          <p:cNvSpPr/>
          <p:nvPr/>
        </p:nvSpPr>
        <p:spPr>
          <a:xfrm>
            <a:off x="3090862" y="2580388"/>
            <a:ext cx="1673161" cy="1618488"/>
          </a:xfrm>
          <a:prstGeom prst="homePlate">
            <a:avLst>
              <a:gd name="adj" fmla="val 16102"/>
            </a:avLst>
          </a:prstGeom>
          <a:solidFill>
            <a:schemeClr val="bg1"/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0000" rtlCol="0" anchor="ctr"/>
          <a:lstStyle/>
          <a:p>
            <a:r>
              <a:rPr lang="de-DE" sz="1600" b="1" dirty="0">
                <a:solidFill>
                  <a:schemeClr val="accent6"/>
                </a:solidFill>
              </a:rPr>
              <a:t>Export</a:t>
            </a: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A9E002EA-D64B-3D46-846C-3094C5507BD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F7AF2C-2F11-C549-8011-29B166648D4A}" type="datetime1">
              <a:rPr lang="de-DE" smtClean="0"/>
              <a:t>07.10.21</a:t>
            </a:fld>
            <a:endParaRPr lang="de-DE" dirty="0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FE8220A-4134-7C41-AEB9-04125C4155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2D2EEA3E-3570-0843-BF0A-A0D7CABF6B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3441D-5445-4F60-93F8-80FAFACEB57B}" type="slidenum">
              <a:rPr lang="de-DE" smtClean="0"/>
              <a:t>9</a:t>
            </a:fld>
            <a:endParaRPr lang="de-D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8B70AA4-E717-7849-BD4E-F63C9166A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>
                <a:solidFill>
                  <a:srgbClr val="00623B"/>
                </a:solidFill>
              </a:rPr>
              <a:t>The </a:t>
            </a:r>
            <a:r>
              <a:rPr lang="de-DE" dirty="0" err="1">
                <a:solidFill>
                  <a:srgbClr val="00623B"/>
                </a:solidFill>
              </a:rPr>
              <a:t>way</a:t>
            </a:r>
            <a:r>
              <a:rPr lang="de-DE" dirty="0">
                <a:solidFill>
                  <a:srgbClr val="00623B"/>
                </a:solidFill>
              </a:rPr>
              <a:t> </a:t>
            </a:r>
            <a:r>
              <a:rPr lang="de-DE" dirty="0" err="1">
                <a:solidFill>
                  <a:srgbClr val="00623B"/>
                </a:solidFill>
              </a:rPr>
              <a:t>of</a:t>
            </a:r>
            <a:r>
              <a:rPr lang="de-DE" dirty="0">
                <a:solidFill>
                  <a:srgbClr val="00623B"/>
                </a:solidFill>
              </a:rPr>
              <a:t> </a:t>
            </a:r>
            <a:r>
              <a:rPr lang="de-DE" dirty="0" err="1">
                <a:solidFill>
                  <a:srgbClr val="00623B"/>
                </a:solidFill>
              </a:rPr>
              <a:t>Freshness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B971760-96BB-674E-BCD5-225F16C771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2913" y="947653"/>
            <a:ext cx="9366250" cy="36933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>
                <a:solidFill>
                  <a:srgbClr val="85BE21"/>
                </a:solidFill>
              </a:rPr>
              <a:t>Supply chain for overseas produce</a:t>
            </a: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20" name="Geschweifte Klammer links 19">
            <a:extLst>
              <a:ext uri="{FF2B5EF4-FFF2-40B4-BE49-F238E27FC236}">
                <a16:creationId xmlns:a16="http://schemas.microsoft.com/office/drawing/2014/main" id="{4579A5B4-6B08-6642-B4EB-2F2C3984A798}"/>
              </a:ext>
            </a:extLst>
          </p:cNvPr>
          <p:cNvSpPr/>
          <p:nvPr/>
        </p:nvSpPr>
        <p:spPr>
          <a:xfrm rot="16200000">
            <a:off x="6466743" y="2283552"/>
            <a:ext cx="415015" cy="4372954"/>
          </a:xfrm>
          <a:prstGeom prst="leftBrace">
            <a:avLst>
              <a:gd name="adj1" fmla="val 43942"/>
              <a:gd name="adj2" fmla="val 50000"/>
            </a:avLst>
          </a:prstGeom>
          <a:ln w="12700">
            <a:solidFill>
              <a:srgbClr val="85BE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ichtungspfeil 23">
            <a:extLst>
              <a:ext uri="{FF2B5EF4-FFF2-40B4-BE49-F238E27FC236}">
                <a16:creationId xmlns:a16="http://schemas.microsoft.com/office/drawing/2014/main" id="{3A4EFE4F-DC8F-C348-BFED-35090E5C9C82}"/>
              </a:ext>
            </a:extLst>
          </p:cNvPr>
          <p:cNvSpPr/>
          <p:nvPr/>
        </p:nvSpPr>
        <p:spPr>
          <a:xfrm>
            <a:off x="1673542" y="2580388"/>
            <a:ext cx="1673161" cy="1618488"/>
          </a:xfrm>
          <a:prstGeom prst="homePlate">
            <a:avLst>
              <a:gd name="adj" fmla="val 16102"/>
            </a:avLst>
          </a:prstGeom>
          <a:solidFill>
            <a:schemeClr val="bg1"/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0000" rtlCol="0" anchor="ctr"/>
          <a:lstStyle/>
          <a:p>
            <a:r>
              <a:rPr lang="de-DE" sz="1600" b="1" dirty="0" err="1">
                <a:solidFill>
                  <a:schemeClr val="accent6"/>
                </a:solidFill>
              </a:rPr>
              <a:t>Packhaus</a:t>
            </a:r>
            <a:endParaRPr lang="de-DE" sz="1600" b="1" dirty="0">
              <a:solidFill>
                <a:schemeClr val="accent6"/>
              </a:solidFill>
            </a:endParaRPr>
          </a:p>
        </p:txBody>
      </p:sp>
      <p:sp>
        <p:nvSpPr>
          <p:cNvPr id="25" name="Richtungspfeil 24">
            <a:extLst>
              <a:ext uri="{FF2B5EF4-FFF2-40B4-BE49-F238E27FC236}">
                <a16:creationId xmlns:a16="http://schemas.microsoft.com/office/drawing/2014/main" id="{3045D524-BC58-6C44-B7F1-9B0D4F9639A0}"/>
              </a:ext>
            </a:extLst>
          </p:cNvPr>
          <p:cNvSpPr/>
          <p:nvPr/>
        </p:nvSpPr>
        <p:spPr>
          <a:xfrm>
            <a:off x="433770" y="2580388"/>
            <a:ext cx="1470660" cy="1618488"/>
          </a:xfrm>
          <a:prstGeom prst="homePlate">
            <a:avLst>
              <a:gd name="adj" fmla="val 16102"/>
            </a:avLst>
          </a:prstGeom>
          <a:solidFill>
            <a:schemeClr val="bg1"/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600" b="1" dirty="0">
                <a:solidFill>
                  <a:schemeClr val="accent6"/>
                </a:solidFill>
              </a:rPr>
              <a:t>Produktion / Anbau</a:t>
            </a: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CF0B3267-1A0A-B94F-81D2-9119093EAF9F}"/>
              </a:ext>
            </a:extLst>
          </p:cNvPr>
          <p:cNvSpPr txBox="1"/>
          <p:nvPr/>
        </p:nvSpPr>
        <p:spPr>
          <a:xfrm>
            <a:off x="12719304" y="323697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2000" b="1" dirty="0" err="1">
              <a:solidFill>
                <a:srgbClr val="92D050"/>
              </a:solidFill>
            </a:endParaRPr>
          </a:p>
        </p:txBody>
      </p:sp>
      <p:pic>
        <p:nvPicPr>
          <p:cNvPr id="29" name="Grafik 28">
            <a:extLst>
              <a:ext uri="{FF2B5EF4-FFF2-40B4-BE49-F238E27FC236}">
                <a16:creationId xmlns:a16="http://schemas.microsoft.com/office/drawing/2014/main" id="{742676E6-ECCA-8C41-8F8C-49E242CC44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799" y="4908274"/>
            <a:ext cx="1600778" cy="415912"/>
          </a:xfrm>
          <a:prstGeom prst="rect">
            <a:avLst/>
          </a:prstGeom>
        </p:spPr>
      </p:pic>
      <p:pic>
        <p:nvPicPr>
          <p:cNvPr id="32" name="Grafik 31" descr="Warenkorb mit einfarbiger Füllung">
            <a:extLst>
              <a:ext uri="{FF2B5EF4-FFF2-40B4-BE49-F238E27FC236}">
                <a16:creationId xmlns:a16="http://schemas.microsoft.com/office/drawing/2014/main" id="{BD318777-380A-ED43-8BB1-F5F3CAB7F2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21415" y="297179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768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ichtungspfeil 30">
            <a:extLst>
              <a:ext uri="{FF2B5EF4-FFF2-40B4-BE49-F238E27FC236}">
                <a16:creationId xmlns:a16="http://schemas.microsoft.com/office/drawing/2014/main" id="{71BFC35B-E55D-804C-A883-0D9FF8C1953A}"/>
              </a:ext>
            </a:extLst>
          </p:cNvPr>
          <p:cNvSpPr/>
          <p:nvPr/>
        </p:nvSpPr>
        <p:spPr>
          <a:xfrm>
            <a:off x="8860726" y="2580388"/>
            <a:ext cx="1673161" cy="1618488"/>
          </a:xfrm>
          <a:prstGeom prst="homePlate">
            <a:avLst>
              <a:gd name="adj" fmla="val 16102"/>
            </a:avLst>
          </a:prstGeom>
          <a:solidFill>
            <a:schemeClr val="bg2">
              <a:lumMod val="8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0000" rtlCol="0" anchor="ctr"/>
          <a:lstStyle/>
          <a:p>
            <a:r>
              <a:rPr lang="de-DE" sz="1600" b="1" dirty="0">
                <a:solidFill>
                  <a:schemeClr val="accent6"/>
                </a:solidFill>
              </a:rPr>
              <a:t>LEH</a:t>
            </a:r>
          </a:p>
        </p:txBody>
      </p:sp>
      <p:sp>
        <p:nvSpPr>
          <p:cNvPr id="30" name="Richtungspfeil 29">
            <a:extLst>
              <a:ext uri="{FF2B5EF4-FFF2-40B4-BE49-F238E27FC236}">
                <a16:creationId xmlns:a16="http://schemas.microsoft.com/office/drawing/2014/main" id="{6C90B9E3-7ACB-524C-912A-15F9B0877367}"/>
              </a:ext>
            </a:extLst>
          </p:cNvPr>
          <p:cNvSpPr/>
          <p:nvPr/>
        </p:nvSpPr>
        <p:spPr>
          <a:xfrm>
            <a:off x="6673188" y="2580388"/>
            <a:ext cx="2478598" cy="1618488"/>
          </a:xfrm>
          <a:prstGeom prst="homePlate">
            <a:avLst>
              <a:gd name="adj" fmla="val 16102"/>
            </a:avLst>
          </a:prstGeom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0000" rtlCol="0" anchor="ctr"/>
          <a:lstStyle/>
          <a:p>
            <a:r>
              <a:rPr lang="de-DE" sz="1600" b="1" dirty="0"/>
              <a:t>Distribution &amp; Services: 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de-DE" sz="1200" dirty="0">
                <a:solidFill>
                  <a:srgbClr val="FFFFFF"/>
                </a:solidFill>
              </a:rPr>
              <a:t>QM / </a:t>
            </a:r>
            <a:r>
              <a:rPr lang="de-DE" sz="1200" dirty="0" err="1">
                <a:solidFill>
                  <a:srgbClr val="FFFFFF"/>
                </a:solidFill>
              </a:rPr>
              <a:t>Storing</a:t>
            </a:r>
            <a:endParaRPr lang="de-DE" sz="1200" dirty="0">
              <a:solidFill>
                <a:srgbClr val="FFFFFF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de-DE" sz="1200" dirty="0" err="1">
                <a:solidFill>
                  <a:srgbClr val="FFFFFF"/>
                </a:solidFill>
              </a:rPr>
              <a:t>Ripening</a:t>
            </a:r>
            <a:r>
              <a:rPr lang="de-DE" sz="1200" dirty="0">
                <a:solidFill>
                  <a:srgbClr val="FFFFFF"/>
                </a:solidFill>
              </a:rPr>
              <a:t>, Services/ </a:t>
            </a:r>
            <a:r>
              <a:rPr lang="de-DE" sz="1200" dirty="0" err="1">
                <a:solidFill>
                  <a:srgbClr val="FFFFFF"/>
                </a:solidFill>
              </a:rPr>
              <a:t>processing</a:t>
            </a:r>
            <a:r>
              <a:rPr lang="de-DE" sz="1200" dirty="0">
                <a:solidFill>
                  <a:srgbClr val="FFFFFF"/>
                </a:solidFill>
              </a:rPr>
              <a:t>/</a:t>
            </a:r>
            <a:r>
              <a:rPr lang="de-DE" sz="1200" dirty="0" err="1">
                <a:solidFill>
                  <a:srgbClr val="FFFFFF"/>
                </a:solidFill>
              </a:rPr>
              <a:t>packing</a:t>
            </a:r>
            <a:endParaRPr lang="de-DE" sz="1200" dirty="0">
              <a:solidFill>
                <a:srgbClr val="FFFFFF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de-DE" sz="1200" dirty="0" err="1">
                <a:solidFill>
                  <a:srgbClr val="FFFFFF"/>
                </a:solidFill>
              </a:rPr>
              <a:t>Distributioon</a:t>
            </a:r>
            <a:r>
              <a:rPr lang="de-DE" sz="1200" dirty="0">
                <a:solidFill>
                  <a:srgbClr val="FFFFFF"/>
                </a:solidFill>
              </a:rPr>
              <a:t> </a:t>
            </a:r>
            <a:endParaRPr lang="de-DE" sz="1600" dirty="0"/>
          </a:p>
        </p:txBody>
      </p:sp>
      <p:sp>
        <p:nvSpPr>
          <p:cNvPr id="28" name="Richtungspfeil 27">
            <a:extLst>
              <a:ext uri="{FF2B5EF4-FFF2-40B4-BE49-F238E27FC236}">
                <a16:creationId xmlns:a16="http://schemas.microsoft.com/office/drawing/2014/main" id="{8FFB26A3-965A-A94A-940A-6BE0500C11C8}"/>
              </a:ext>
            </a:extLst>
          </p:cNvPr>
          <p:cNvSpPr/>
          <p:nvPr/>
        </p:nvSpPr>
        <p:spPr>
          <a:xfrm>
            <a:off x="4487772" y="2580388"/>
            <a:ext cx="2478598" cy="1618488"/>
          </a:xfrm>
          <a:prstGeom prst="homePlate">
            <a:avLst>
              <a:gd name="adj" fmla="val 16102"/>
            </a:avLst>
          </a:prstGeom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0000" rtlCol="0" anchor="ctr"/>
          <a:lstStyle/>
          <a:p>
            <a:r>
              <a:rPr lang="de-DE" sz="1600" b="1" dirty="0"/>
              <a:t>Import: 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de-DE" sz="1200" dirty="0">
                <a:solidFill>
                  <a:srgbClr val="FFFFFF"/>
                </a:solidFill>
              </a:rPr>
              <a:t>Sourcing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de-DE" sz="1200" dirty="0">
                <a:solidFill>
                  <a:srgbClr val="FFFFFF"/>
                </a:solidFill>
              </a:rPr>
              <a:t>Import </a:t>
            </a:r>
            <a:r>
              <a:rPr lang="de-DE" sz="1200" dirty="0" err="1">
                <a:solidFill>
                  <a:srgbClr val="FFFFFF"/>
                </a:solidFill>
              </a:rPr>
              <a:t>to</a:t>
            </a:r>
            <a:r>
              <a:rPr lang="de-DE" sz="1200" dirty="0">
                <a:solidFill>
                  <a:srgbClr val="FFFFFF"/>
                </a:solidFill>
              </a:rPr>
              <a:t> Europe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de-DE" sz="1200" dirty="0">
                <a:solidFill>
                  <a:srgbClr val="FFFFFF"/>
                </a:solidFill>
              </a:rPr>
              <a:t>QM / </a:t>
            </a:r>
            <a:r>
              <a:rPr lang="de-DE" sz="1200" dirty="0" err="1">
                <a:solidFill>
                  <a:srgbClr val="FFFFFF"/>
                </a:solidFill>
              </a:rPr>
              <a:t>storing</a:t>
            </a:r>
            <a:endParaRPr lang="de-DE" sz="1200" dirty="0">
              <a:solidFill>
                <a:srgbClr val="FFFFFF"/>
              </a:solidFill>
              <a:cs typeface="Calibri"/>
            </a:endParaRP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de-DE" sz="1200" dirty="0">
                <a:solidFill>
                  <a:srgbClr val="FFFFFF"/>
                </a:solidFill>
              </a:rPr>
              <a:t>Distribution </a:t>
            </a:r>
            <a:r>
              <a:rPr lang="de-DE" sz="1200" dirty="0" err="1">
                <a:solidFill>
                  <a:srgbClr val="FFFFFF"/>
                </a:solidFill>
              </a:rPr>
              <a:t>to</a:t>
            </a:r>
            <a:r>
              <a:rPr lang="de-DE" sz="1200" dirty="0">
                <a:solidFill>
                  <a:srgbClr val="FFFFFF"/>
                </a:solidFill>
              </a:rPr>
              <a:t> Retail </a:t>
            </a:r>
            <a:r>
              <a:rPr lang="de-DE" sz="1200" dirty="0" err="1">
                <a:solidFill>
                  <a:srgbClr val="FFFFFF"/>
                </a:solidFill>
              </a:rPr>
              <a:t>depot</a:t>
            </a:r>
            <a:endParaRPr lang="de-DE" sz="1200" dirty="0">
              <a:solidFill>
                <a:srgbClr val="FFFFFF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de-DE" sz="1200" dirty="0" err="1">
                <a:solidFill>
                  <a:srgbClr val="FFFFFF"/>
                </a:solidFill>
              </a:rPr>
              <a:t>Pre-finance</a:t>
            </a:r>
            <a:endParaRPr lang="de-DE" sz="1600" dirty="0"/>
          </a:p>
        </p:txBody>
      </p:sp>
      <p:sp>
        <p:nvSpPr>
          <p:cNvPr id="26" name="Richtungspfeil 25">
            <a:extLst>
              <a:ext uri="{FF2B5EF4-FFF2-40B4-BE49-F238E27FC236}">
                <a16:creationId xmlns:a16="http://schemas.microsoft.com/office/drawing/2014/main" id="{F8FDA217-FA07-AE4F-B450-6A8936034356}"/>
              </a:ext>
            </a:extLst>
          </p:cNvPr>
          <p:cNvSpPr/>
          <p:nvPr/>
        </p:nvSpPr>
        <p:spPr>
          <a:xfrm>
            <a:off x="3090862" y="2580388"/>
            <a:ext cx="1673161" cy="1618488"/>
          </a:xfrm>
          <a:prstGeom prst="homePlate">
            <a:avLst>
              <a:gd name="adj" fmla="val 16102"/>
            </a:avLst>
          </a:prstGeom>
          <a:solidFill>
            <a:schemeClr val="bg2">
              <a:lumMod val="8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0000" rtlCol="0" anchor="ctr"/>
          <a:lstStyle/>
          <a:p>
            <a:r>
              <a:rPr lang="de-DE" sz="1600" b="1" dirty="0">
                <a:solidFill>
                  <a:schemeClr val="accent6"/>
                </a:solidFill>
              </a:rPr>
              <a:t>Export</a:t>
            </a:r>
          </a:p>
        </p:txBody>
      </p:sp>
      <p:sp>
        <p:nvSpPr>
          <p:cNvPr id="37" name="Datumsplatzhalter 36">
            <a:extLst>
              <a:ext uri="{FF2B5EF4-FFF2-40B4-BE49-F238E27FC236}">
                <a16:creationId xmlns:a16="http://schemas.microsoft.com/office/drawing/2014/main" id="{83FF6BA9-4E80-0441-9D3E-18BF5D8A114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9E2ECE-B906-294A-AB99-DA91420BEC2C}" type="datetime1">
              <a:rPr lang="de-DE" smtClean="0"/>
              <a:t>07.10.21</a:t>
            </a:fld>
            <a:endParaRPr lang="de-DE" dirty="0"/>
          </a:p>
        </p:txBody>
      </p:sp>
      <p:sp>
        <p:nvSpPr>
          <p:cNvPr id="38" name="Fußzeilenplatzhalter 37">
            <a:extLst>
              <a:ext uri="{FF2B5EF4-FFF2-40B4-BE49-F238E27FC236}">
                <a16:creationId xmlns:a16="http://schemas.microsoft.com/office/drawing/2014/main" id="{369E65ED-FCE7-0347-81AA-540EB98922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9" name="Foliennummernplatzhalter 38">
            <a:extLst>
              <a:ext uri="{FF2B5EF4-FFF2-40B4-BE49-F238E27FC236}">
                <a16:creationId xmlns:a16="http://schemas.microsoft.com/office/drawing/2014/main" id="{D60C3AB4-C378-C04E-89B6-65E3495E8B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3441D-5445-4F60-93F8-80FAFACEB57B}" type="slidenum">
              <a:rPr lang="de-DE" smtClean="0"/>
              <a:t>10</a:t>
            </a:fld>
            <a:endParaRPr lang="de-D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8B70AA4-E717-7849-BD4E-F63C9166A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>
                <a:solidFill>
                  <a:srgbClr val="00623B"/>
                </a:solidFill>
              </a:rPr>
              <a:t>The </a:t>
            </a:r>
            <a:r>
              <a:rPr lang="de-DE" dirty="0" err="1">
                <a:solidFill>
                  <a:srgbClr val="00623B"/>
                </a:solidFill>
              </a:rPr>
              <a:t>way</a:t>
            </a:r>
            <a:r>
              <a:rPr lang="de-DE" dirty="0">
                <a:solidFill>
                  <a:srgbClr val="00623B"/>
                </a:solidFill>
              </a:rPr>
              <a:t> </a:t>
            </a:r>
            <a:r>
              <a:rPr lang="de-DE" dirty="0" err="1">
                <a:solidFill>
                  <a:srgbClr val="00623B"/>
                </a:solidFill>
              </a:rPr>
              <a:t>of</a:t>
            </a:r>
            <a:r>
              <a:rPr lang="de-DE" dirty="0">
                <a:solidFill>
                  <a:srgbClr val="00623B"/>
                </a:solidFill>
              </a:rPr>
              <a:t> </a:t>
            </a:r>
            <a:r>
              <a:rPr lang="de-DE" dirty="0" err="1">
                <a:solidFill>
                  <a:srgbClr val="00623B"/>
                </a:solidFill>
              </a:rPr>
              <a:t>Freshness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B971760-96BB-674E-BCD5-225F16C771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>
                <a:solidFill>
                  <a:srgbClr val="85BE21"/>
                </a:solidFill>
              </a:rPr>
              <a:t>Supply chain for overseas produce</a:t>
            </a: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24" name="Richtungspfeil 23">
            <a:extLst>
              <a:ext uri="{FF2B5EF4-FFF2-40B4-BE49-F238E27FC236}">
                <a16:creationId xmlns:a16="http://schemas.microsoft.com/office/drawing/2014/main" id="{3A4EFE4F-DC8F-C348-BFED-35090E5C9C82}"/>
              </a:ext>
            </a:extLst>
          </p:cNvPr>
          <p:cNvSpPr/>
          <p:nvPr/>
        </p:nvSpPr>
        <p:spPr>
          <a:xfrm>
            <a:off x="1673542" y="2580388"/>
            <a:ext cx="1673161" cy="1618488"/>
          </a:xfrm>
          <a:prstGeom prst="homePlate">
            <a:avLst>
              <a:gd name="adj" fmla="val 16102"/>
            </a:avLst>
          </a:prstGeom>
          <a:solidFill>
            <a:schemeClr val="bg2">
              <a:lumMod val="8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0000" rtlCol="0" anchor="ctr"/>
          <a:lstStyle/>
          <a:p>
            <a:r>
              <a:rPr lang="de-DE" sz="1600" b="1" dirty="0" err="1">
                <a:solidFill>
                  <a:schemeClr val="accent6"/>
                </a:solidFill>
              </a:rPr>
              <a:t>Packhaus</a:t>
            </a:r>
            <a:endParaRPr lang="de-DE" sz="1600" b="1" dirty="0">
              <a:solidFill>
                <a:schemeClr val="accent6"/>
              </a:solidFill>
            </a:endParaRPr>
          </a:p>
        </p:txBody>
      </p:sp>
      <p:sp>
        <p:nvSpPr>
          <p:cNvPr id="25" name="Richtungspfeil 24">
            <a:extLst>
              <a:ext uri="{FF2B5EF4-FFF2-40B4-BE49-F238E27FC236}">
                <a16:creationId xmlns:a16="http://schemas.microsoft.com/office/drawing/2014/main" id="{3045D524-BC58-6C44-B7F1-9B0D4F9639A0}"/>
              </a:ext>
            </a:extLst>
          </p:cNvPr>
          <p:cNvSpPr/>
          <p:nvPr/>
        </p:nvSpPr>
        <p:spPr>
          <a:xfrm>
            <a:off x="433770" y="2580388"/>
            <a:ext cx="1470660" cy="1618488"/>
          </a:xfrm>
          <a:prstGeom prst="homePlate">
            <a:avLst>
              <a:gd name="adj" fmla="val 16102"/>
            </a:avLst>
          </a:prstGeom>
          <a:solidFill>
            <a:schemeClr val="bg2">
              <a:lumMod val="8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600" b="1" dirty="0">
                <a:solidFill>
                  <a:schemeClr val="accent6"/>
                </a:solidFill>
              </a:rPr>
              <a:t>Produktion / Anbau</a:t>
            </a: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CF0B3267-1A0A-B94F-81D2-9119093EAF9F}"/>
              </a:ext>
            </a:extLst>
          </p:cNvPr>
          <p:cNvSpPr txBox="1"/>
          <p:nvPr/>
        </p:nvSpPr>
        <p:spPr>
          <a:xfrm>
            <a:off x="12719304" y="323697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2000" b="1" dirty="0" err="1">
              <a:solidFill>
                <a:srgbClr val="92D050"/>
              </a:solidFill>
            </a:endParaRPr>
          </a:p>
        </p:txBody>
      </p:sp>
      <p:pic>
        <p:nvPicPr>
          <p:cNvPr id="45" name="Grafik 44">
            <a:extLst>
              <a:ext uri="{FF2B5EF4-FFF2-40B4-BE49-F238E27FC236}">
                <a16:creationId xmlns:a16="http://schemas.microsoft.com/office/drawing/2014/main" id="{B0A66844-D34A-C845-9634-8CFC087C79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843" y="4815402"/>
            <a:ext cx="1600778" cy="415912"/>
          </a:xfrm>
          <a:prstGeom prst="rect">
            <a:avLst/>
          </a:prstGeom>
        </p:spPr>
      </p:pic>
      <p:sp>
        <p:nvSpPr>
          <p:cNvPr id="46" name="Geschweifte Klammer links 45">
            <a:extLst>
              <a:ext uri="{FF2B5EF4-FFF2-40B4-BE49-F238E27FC236}">
                <a16:creationId xmlns:a16="http://schemas.microsoft.com/office/drawing/2014/main" id="{5589DA59-BAE2-B248-979C-67E8815F20BB}"/>
              </a:ext>
            </a:extLst>
          </p:cNvPr>
          <p:cNvSpPr/>
          <p:nvPr/>
        </p:nvSpPr>
        <p:spPr>
          <a:xfrm rot="16200000">
            <a:off x="6466743" y="2283552"/>
            <a:ext cx="415015" cy="4372954"/>
          </a:xfrm>
          <a:prstGeom prst="leftBrace">
            <a:avLst>
              <a:gd name="adj1" fmla="val 43942"/>
              <a:gd name="adj2" fmla="val 50000"/>
            </a:avLst>
          </a:prstGeom>
          <a:ln w="12700">
            <a:solidFill>
              <a:srgbClr val="85BE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9" name="Grafik 48" descr="Warenkorb mit einfarbiger Füllung">
            <a:extLst>
              <a:ext uri="{FF2B5EF4-FFF2-40B4-BE49-F238E27FC236}">
                <a16:creationId xmlns:a16="http://schemas.microsoft.com/office/drawing/2014/main" id="{4CA82690-7A00-214E-8356-34477A6BFA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21415" y="297179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672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73CA7878-90AC-42F4-99CD-9FA0C4FDF0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90437" y="545805"/>
            <a:ext cx="3972367" cy="6129632"/>
          </a:xfrm>
          <a:prstGeom prst="rect">
            <a:avLst/>
          </a:prstGeom>
        </p:spPr>
      </p:pic>
      <p:sp>
        <p:nvSpPr>
          <p:cNvPr id="14" name="Datumsplatzhalter 13">
            <a:extLst>
              <a:ext uri="{FF2B5EF4-FFF2-40B4-BE49-F238E27FC236}">
                <a16:creationId xmlns:a16="http://schemas.microsoft.com/office/drawing/2014/main" id="{009BD25C-FA14-6847-A15B-C3AA0C581D2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5A1DA9-2B61-E648-B88E-59683330FE4D}" type="datetime1">
              <a:rPr lang="de-DE" smtClean="0"/>
              <a:t>07.10.21</a:t>
            </a:fld>
            <a:endParaRPr lang="de-DE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5F85D049-72FC-7046-A315-D6D73708AA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5" name="Foliennummernplatzhalter 14">
            <a:extLst>
              <a:ext uri="{FF2B5EF4-FFF2-40B4-BE49-F238E27FC236}">
                <a16:creationId xmlns:a16="http://schemas.microsoft.com/office/drawing/2014/main" id="{D4A7EF11-1A39-AA47-B2DD-B141F25491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3441D-5445-4F60-93F8-80FAFACEB57B}" type="slidenum">
              <a:rPr lang="de-DE" smtClean="0"/>
              <a:t>11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C1F227E-66EB-BA4B-8840-F200CB3E1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>
                <a:solidFill>
                  <a:srgbClr val="00623B"/>
                </a:solidFill>
              </a:rPr>
              <a:t>Unser Distributionsnetz</a:t>
            </a:r>
            <a:endParaRPr lang="de-DE" dirty="0"/>
          </a:p>
        </p:txBody>
      </p:sp>
      <p:sp>
        <p:nvSpPr>
          <p:cNvPr id="20" name="Inhaltsplatzhalter 19">
            <a:extLst>
              <a:ext uri="{FF2B5EF4-FFF2-40B4-BE49-F238E27FC236}">
                <a16:creationId xmlns:a16="http://schemas.microsoft.com/office/drawing/2014/main" id="{34E7B3BC-B93C-1448-8683-239553B42D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51728C5A-804A-6144-843A-3F321782DB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>
                <a:solidFill>
                  <a:srgbClr val="85BE21"/>
                </a:solidFill>
              </a:rPr>
              <a:t>Nah am Markt heißt nah am Kunden</a:t>
            </a:r>
            <a:endParaRPr lang="de-DE" dirty="0">
              <a:solidFill>
                <a:srgbClr val="FF0000"/>
              </a:solidFill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92555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F300D56-8F90-7D4B-8D32-E3C02CC52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00623B"/>
                </a:solidFill>
              </a:rPr>
              <a:t>Tabellen mit Text</a:t>
            </a:r>
            <a:r>
              <a:rPr lang="de-DE" baseline="30000" dirty="0">
                <a:solidFill>
                  <a:srgbClr val="00623B"/>
                </a:solidFill>
              </a:rPr>
              <a:t>*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E68F092-066C-AE4A-A508-7641262D52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4EF5147-7C90-2D48-B011-FC56E1D423C2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 tIns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b="1" dirty="0">
                <a:solidFill>
                  <a:srgbClr val="85BE21"/>
                </a:solidFill>
              </a:rPr>
              <a:t>May</a:t>
            </a:r>
          </a:p>
          <a:p>
            <a:pPr marL="194400">
              <a:spcBef>
                <a:spcPts val="200"/>
              </a:spcBef>
            </a:pPr>
            <a:r>
              <a:rPr lang="de-DE" b="1" dirty="0">
                <a:solidFill>
                  <a:srgbClr val="5F5F5F"/>
                </a:solidFill>
              </a:rPr>
              <a:t>Top-</a:t>
            </a:r>
            <a:r>
              <a:rPr lang="de-DE" b="1" dirty="0" err="1">
                <a:solidFill>
                  <a:srgbClr val="5F5F5F"/>
                </a:solidFill>
              </a:rPr>
              <a:t>line</a:t>
            </a:r>
            <a:r>
              <a:rPr lang="de-DE" b="1" dirty="0">
                <a:solidFill>
                  <a:srgbClr val="5F5F5F"/>
                </a:solidFill>
              </a:rPr>
              <a:t> down </a:t>
            </a:r>
            <a:r>
              <a:rPr lang="de-DE" dirty="0">
                <a:solidFill>
                  <a:srgbClr val="5F5F5F"/>
                </a:solidFill>
              </a:rPr>
              <a:t>vs. plan due </a:t>
            </a:r>
            <a:r>
              <a:rPr lang="de-DE" dirty="0" err="1">
                <a:solidFill>
                  <a:srgbClr val="5F5F5F"/>
                </a:solidFill>
              </a:rPr>
              <a:t>to</a:t>
            </a:r>
            <a:r>
              <a:rPr lang="de-DE" dirty="0">
                <a:solidFill>
                  <a:srgbClr val="5F5F5F"/>
                </a:solidFill>
              </a:rPr>
              <a:t> </a:t>
            </a:r>
            <a:r>
              <a:rPr lang="de-DE" dirty="0" err="1">
                <a:solidFill>
                  <a:srgbClr val="5F5F5F"/>
                </a:solidFill>
              </a:rPr>
              <a:t>loss</a:t>
            </a:r>
            <a:r>
              <a:rPr lang="de-DE" dirty="0">
                <a:solidFill>
                  <a:srgbClr val="5F5F5F"/>
                </a:solidFill>
              </a:rPr>
              <a:t> </a:t>
            </a:r>
            <a:r>
              <a:rPr lang="de-DE" dirty="0" err="1">
                <a:solidFill>
                  <a:srgbClr val="5F5F5F"/>
                </a:solidFill>
              </a:rPr>
              <a:t>of</a:t>
            </a:r>
            <a:r>
              <a:rPr lang="de-DE" dirty="0">
                <a:solidFill>
                  <a:srgbClr val="5F5F5F"/>
                </a:solidFill>
              </a:rPr>
              <a:t> Netto Nord, Globus </a:t>
            </a:r>
            <a:r>
              <a:rPr lang="de-DE" dirty="0" err="1">
                <a:solidFill>
                  <a:srgbClr val="5F5F5F"/>
                </a:solidFill>
              </a:rPr>
              <a:t>and</a:t>
            </a:r>
            <a:r>
              <a:rPr lang="de-DE" dirty="0">
                <a:solidFill>
                  <a:srgbClr val="5F5F5F"/>
                </a:solidFill>
              </a:rPr>
              <a:t> Rewe (Hamburg) … </a:t>
            </a:r>
          </a:p>
          <a:p>
            <a:pPr marL="194400">
              <a:spcBef>
                <a:spcPts val="200"/>
              </a:spcBef>
            </a:pPr>
            <a:r>
              <a:rPr lang="de-DE" b="1" dirty="0">
                <a:solidFill>
                  <a:srgbClr val="5F5F5F"/>
                </a:solidFill>
              </a:rPr>
              <a:t>Operating </a:t>
            </a:r>
            <a:r>
              <a:rPr lang="de-DE" b="1" dirty="0" err="1">
                <a:solidFill>
                  <a:srgbClr val="5F5F5F"/>
                </a:solidFill>
              </a:rPr>
              <a:t>profit</a:t>
            </a:r>
            <a:r>
              <a:rPr lang="de-DE" b="1" dirty="0">
                <a:solidFill>
                  <a:srgbClr val="5F5F5F"/>
                </a:solidFill>
              </a:rPr>
              <a:t> </a:t>
            </a:r>
            <a:r>
              <a:rPr lang="de-DE" b="1" dirty="0" err="1">
                <a:solidFill>
                  <a:srgbClr val="5F5F5F"/>
                </a:solidFill>
              </a:rPr>
              <a:t>up</a:t>
            </a:r>
            <a:r>
              <a:rPr lang="de-DE" b="1" dirty="0">
                <a:solidFill>
                  <a:srgbClr val="5F5F5F"/>
                </a:solidFill>
              </a:rPr>
              <a:t> due </a:t>
            </a:r>
            <a:r>
              <a:rPr lang="de-DE" b="1" dirty="0" err="1">
                <a:solidFill>
                  <a:srgbClr val="5F5F5F"/>
                </a:solidFill>
              </a:rPr>
              <a:t>to</a:t>
            </a:r>
            <a:r>
              <a:rPr lang="de-DE" b="1" dirty="0">
                <a:solidFill>
                  <a:srgbClr val="5F5F5F"/>
                </a:solidFill>
              </a:rPr>
              <a:t> strong </a:t>
            </a:r>
            <a:r>
              <a:rPr lang="de-DE" b="1" dirty="0" err="1">
                <a:solidFill>
                  <a:srgbClr val="5F5F5F"/>
                </a:solidFill>
              </a:rPr>
              <a:t>gross</a:t>
            </a:r>
            <a:r>
              <a:rPr lang="de-DE" b="1" dirty="0">
                <a:solidFill>
                  <a:srgbClr val="5F5F5F"/>
                </a:solidFill>
              </a:rPr>
              <a:t> </a:t>
            </a:r>
            <a:r>
              <a:rPr lang="de-DE" b="1" dirty="0" err="1">
                <a:solidFill>
                  <a:srgbClr val="5F5F5F"/>
                </a:solidFill>
              </a:rPr>
              <a:t>profits</a:t>
            </a:r>
            <a:r>
              <a:rPr lang="de-DE" b="1" dirty="0">
                <a:solidFill>
                  <a:srgbClr val="5F5F5F"/>
                </a:solidFill>
              </a:rPr>
              <a:t> </a:t>
            </a:r>
            <a:r>
              <a:rPr lang="de-DE" b="1" dirty="0" err="1">
                <a:solidFill>
                  <a:srgbClr val="5F5F5F"/>
                </a:solidFill>
              </a:rPr>
              <a:t>driven</a:t>
            </a:r>
            <a:r>
              <a:rPr lang="de-DE" b="1" dirty="0">
                <a:solidFill>
                  <a:srgbClr val="5F5F5F"/>
                </a:solidFill>
              </a:rPr>
              <a:t> </a:t>
            </a:r>
            <a:r>
              <a:rPr lang="de-DE" b="1" dirty="0" err="1">
                <a:solidFill>
                  <a:srgbClr val="5F5F5F"/>
                </a:solidFill>
              </a:rPr>
              <a:t>by</a:t>
            </a:r>
            <a:r>
              <a:rPr lang="de-DE" b="1" dirty="0">
                <a:solidFill>
                  <a:srgbClr val="5F5F5F"/>
                </a:solidFill>
              </a:rPr>
              <a:t>: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de-DE" sz="1600" dirty="0">
                <a:solidFill>
                  <a:srgbClr val="5F5F5F"/>
                </a:solidFill>
              </a:rPr>
              <a:t>Dresden2 </a:t>
            </a:r>
            <a:r>
              <a:rPr lang="de-DE" sz="1600" dirty="0" err="1">
                <a:solidFill>
                  <a:srgbClr val="5F5F5F"/>
                </a:solidFill>
              </a:rPr>
              <a:t>momentum</a:t>
            </a:r>
            <a:endParaRPr lang="de-DE" sz="1600" dirty="0">
              <a:solidFill>
                <a:srgbClr val="5F5F5F"/>
              </a:solidFill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de-DE" sz="1600" dirty="0" err="1">
                <a:solidFill>
                  <a:srgbClr val="5F5F5F"/>
                </a:solidFill>
              </a:rPr>
              <a:t>Munich</a:t>
            </a:r>
            <a:r>
              <a:rPr lang="de-DE" sz="1600" dirty="0">
                <a:solidFill>
                  <a:srgbClr val="5F5F5F"/>
                </a:solidFill>
              </a:rPr>
              <a:t> (</a:t>
            </a:r>
            <a:r>
              <a:rPr lang="de-DE" sz="1600" dirty="0" err="1">
                <a:solidFill>
                  <a:srgbClr val="5F5F5F"/>
                </a:solidFill>
              </a:rPr>
              <a:t>berry</a:t>
            </a:r>
            <a:r>
              <a:rPr lang="de-DE" sz="1600" dirty="0">
                <a:solidFill>
                  <a:srgbClr val="5F5F5F"/>
                </a:solidFill>
              </a:rPr>
              <a:t>, </a:t>
            </a:r>
            <a:r>
              <a:rPr lang="de-DE" sz="1600" dirty="0" err="1">
                <a:solidFill>
                  <a:srgbClr val="5F5F5F"/>
                </a:solidFill>
              </a:rPr>
              <a:t>mangos</a:t>
            </a:r>
            <a:r>
              <a:rPr lang="de-DE" sz="1600" dirty="0">
                <a:solidFill>
                  <a:srgbClr val="5F5F5F"/>
                </a:solidFill>
              </a:rPr>
              <a:t> &amp; </a:t>
            </a:r>
            <a:r>
              <a:rPr lang="de-DE" sz="1600" dirty="0" err="1">
                <a:solidFill>
                  <a:srgbClr val="5F5F5F"/>
                </a:solidFill>
              </a:rPr>
              <a:t>avocado</a:t>
            </a:r>
            <a:r>
              <a:rPr lang="de-DE" sz="1600" dirty="0">
                <a:solidFill>
                  <a:srgbClr val="5F5F5F"/>
                </a:solidFill>
              </a:rPr>
              <a:t> </a:t>
            </a:r>
            <a:r>
              <a:rPr lang="de-DE" sz="1600" dirty="0" err="1">
                <a:solidFill>
                  <a:srgbClr val="5F5F5F"/>
                </a:solidFill>
              </a:rPr>
              <a:t>management</a:t>
            </a:r>
            <a:r>
              <a:rPr lang="de-DE" sz="1600" dirty="0">
                <a:solidFill>
                  <a:srgbClr val="5F5F5F"/>
                </a:solidFill>
              </a:rPr>
              <a:t>)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de-DE" sz="1600" dirty="0">
                <a:solidFill>
                  <a:srgbClr val="5F5F5F"/>
                </a:solidFill>
              </a:rPr>
              <a:t>Cologne </a:t>
            </a:r>
            <a:r>
              <a:rPr lang="de-DE" sz="1600" dirty="0" err="1">
                <a:solidFill>
                  <a:srgbClr val="5F5F5F"/>
                </a:solidFill>
              </a:rPr>
              <a:t>postponement</a:t>
            </a:r>
            <a:r>
              <a:rPr lang="de-DE" sz="1600" dirty="0">
                <a:solidFill>
                  <a:srgbClr val="5F5F5F"/>
                </a:solidFill>
              </a:rPr>
              <a:t> </a:t>
            </a:r>
            <a:r>
              <a:rPr lang="de-DE" sz="1600" dirty="0" err="1">
                <a:solidFill>
                  <a:srgbClr val="5F5F5F"/>
                </a:solidFill>
              </a:rPr>
              <a:t>of</a:t>
            </a:r>
            <a:r>
              <a:rPr lang="de-DE" sz="1600" dirty="0">
                <a:solidFill>
                  <a:srgbClr val="5F5F5F"/>
                </a:solidFill>
              </a:rPr>
              <a:t> „Aldi Frischeplattform“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de-DE" sz="1600" dirty="0" err="1">
                <a:solidFill>
                  <a:srgbClr val="5F5F5F"/>
                </a:solidFill>
              </a:rPr>
              <a:t>Costs</a:t>
            </a:r>
            <a:r>
              <a:rPr lang="de-DE" sz="1600" dirty="0">
                <a:solidFill>
                  <a:srgbClr val="5F5F5F"/>
                </a:solidFill>
              </a:rPr>
              <a:t> </a:t>
            </a:r>
            <a:r>
              <a:rPr lang="de-DE" sz="1600" dirty="0" err="1">
                <a:solidFill>
                  <a:srgbClr val="5F5F5F"/>
                </a:solidFill>
              </a:rPr>
              <a:t>up</a:t>
            </a:r>
            <a:r>
              <a:rPr lang="de-DE" sz="1600" dirty="0">
                <a:solidFill>
                  <a:srgbClr val="5F5F5F"/>
                </a:solidFill>
              </a:rPr>
              <a:t> due </a:t>
            </a:r>
            <a:r>
              <a:rPr lang="de-DE" sz="1600" dirty="0" err="1">
                <a:solidFill>
                  <a:srgbClr val="5F5F5F"/>
                </a:solidFill>
              </a:rPr>
              <a:t>to</a:t>
            </a:r>
            <a:r>
              <a:rPr lang="de-DE" sz="1600" dirty="0">
                <a:solidFill>
                  <a:srgbClr val="5F5F5F"/>
                </a:solidFill>
              </a:rPr>
              <a:t> </a:t>
            </a:r>
            <a:r>
              <a:rPr lang="de-DE" sz="1600" dirty="0" err="1">
                <a:solidFill>
                  <a:srgbClr val="5F5F5F"/>
                </a:solidFill>
              </a:rPr>
              <a:t>higher</a:t>
            </a:r>
            <a:r>
              <a:rPr lang="de-DE" sz="1600" dirty="0">
                <a:solidFill>
                  <a:srgbClr val="5F5F5F"/>
                </a:solidFill>
              </a:rPr>
              <a:t> </a:t>
            </a:r>
            <a:r>
              <a:rPr lang="de-DE" sz="1600" dirty="0" err="1">
                <a:solidFill>
                  <a:srgbClr val="5F5F5F"/>
                </a:solidFill>
              </a:rPr>
              <a:t>freight</a:t>
            </a:r>
            <a:r>
              <a:rPr lang="de-DE" sz="1600" dirty="0">
                <a:solidFill>
                  <a:srgbClr val="5F5F5F"/>
                </a:solidFill>
              </a:rPr>
              <a:t> </a:t>
            </a:r>
            <a:r>
              <a:rPr lang="de-DE" sz="1600" dirty="0" err="1">
                <a:solidFill>
                  <a:srgbClr val="5F5F5F"/>
                </a:solidFill>
              </a:rPr>
              <a:t>costs</a:t>
            </a:r>
            <a:endParaRPr lang="de-DE" dirty="0">
              <a:solidFill>
                <a:srgbClr val="5F5F5F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de-DE" b="1" dirty="0">
                <a:solidFill>
                  <a:srgbClr val="85BE21"/>
                </a:solidFill>
              </a:rPr>
              <a:t>Year </a:t>
            </a:r>
            <a:r>
              <a:rPr lang="de-DE" b="1" dirty="0" err="1">
                <a:solidFill>
                  <a:srgbClr val="85BE21"/>
                </a:solidFill>
              </a:rPr>
              <a:t>to</a:t>
            </a:r>
            <a:r>
              <a:rPr lang="de-DE" b="1" dirty="0">
                <a:solidFill>
                  <a:srgbClr val="85BE21"/>
                </a:solidFill>
              </a:rPr>
              <a:t> </a:t>
            </a:r>
            <a:r>
              <a:rPr lang="de-DE" b="1" dirty="0" err="1">
                <a:solidFill>
                  <a:srgbClr val="85BE21"/>
                </a:solidFill>
              </a:rPr>
              <a:t>date</a:t>
            </a:r>
            <a:endParaRPr lang="de-DE" b="1" dirty="0">
              <a:solidFill>
                <a:srgbClr val="85BE21"/>
              </a:solidFill>
            </a:endParaRPr>
          </a:p>
          <a:p>
            <a:pPr marL="194400">
              <a:spcBef>
                <a:spcPts val="200"/>
              </a:spcBef>
            </a:pPr>
            <a:r>
              <a:rPr lang="en-US" b="1" dirty="0">
                <a:solidFill>
                  <a:srgbClr val="5F5F5F"/>
                </a:solidFill>
              </a:rPr>
              <a:t>Gross profits and result up due to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solidFill>
                  <a:srgbClr val="5F5F5F"/>
                </a:solidFill>
              </a:rPr>
              <a:t>citrus, grapes and positive service providing fees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solidFill>
                  <a:srgbClr val="5F5F5F"/>
                </a:solidFill>
              </a:rPr>
              <a:t>Generally we are in a „Covid-sellers market“</a:t>
            </a:r>
          </a:p>
          <a:p>
            <a:pPr marL="342900" indent="-342900">
              <a:spcBef>
                <a:spcPts val="200"/>
              </a:spcBef>
            </a:pPr>
            <a:r>
              <a:rPr lang="en-US" b="1" dirty="0">
                <a:solidFill>
                  <a:srgbClr val="5F5F5F"/>
                </a:solidFill>
              </a:rPr>
              <a:t>FC June 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solidFill>
                  <a:srgbClr val="5F5F5F"/>
                </a:solidFill>
              </a:rPr>
              <a:t>Volume 31.000t (flat vs. plan and PY)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solidFill>
                  <a:srgbClr val="5F5F5F"/>
                </a:solidFill>
              </a:rPr>
              <a:t>Operating profit €1-300k (plan €201k / PY €410k) </a:t>
            </a:r>
          </a:p>
          <a:p>
            <a:pPr marL="800100" lvl="1" indent="-342900"/>
            <a:endParaRPr lang="de-DE" dirty="0">
              <a:solidFill>
                <a:srgbClr val="5F5F5F"/>
              </a:solidFill>
            </a:endParaRPr>
          </a:p>
        </p:txBody>
      </p:sp>
      <p:graphicFrame>
        <p:nvGraphicFramePr>
          <p:cNvPr id="8" name="Tabelle 2">
            <a:extLst>
              <a:ext uri="{FF2B5EF4-FFF2-40B4-BE49-F238E27FC236}">
                <a16:creationId xmlns:a16="http://schemas.microsoft.com/office/drawing/2014/main" id="{32798D5F-8648-CD4E-BBAA-9D02B5A5F3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2200333"/>
              </p:ext>
            </p:extLst>
          </p:nvPr>
        </p:nvGraphicFramePr>
        <p:xfrm>
          <a:off x="442912" y="1349960"/>
          <a:ext cx="5489577" cy="23635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432063">
                  <a:extLst>
                    <a:ext uri="{9D8B030D-6E8A-4147-A177-3AD203B41FA5}">
                      <a16:colId xmlns:a16="http://schemas.microsoft.com/office/drawing/2014/main" val="3779104010"/>
                    </a:ext>
                  </a:extLst>
                </a:gridCol>
                <a:gridCol w="795591">
                  <a:extLst>
                    <a:ext uri="{9D8B030D-6E8A-4147-A177-3AD203B41FA5}">
                      <a16:colId xmlns:a16="http://schemas.microsoft.com/office/drawing/2014/main" val="2473699439"/>
                    </a:ext>
                  </a:extLst>
                </a:gridCol>
                <a:gridCol w="795591">
                  <a:extLst>
                    <a:ext uri="{9D8B030D-6E8A-4147-A177-3AD203B41FA5}">
                      <a16:colId xmlns:a16="http://schemas.microsoft.com/office/drawing/2014/main" val="2117071550"/>
                    </a:ext>
                  </a:extLst>
                </a:gridCol>
                <a:gridCol w="795591">
                  <a:extLst>
                    <a:ext uri="{9D8B030D-6E8A-4147-A177-3AD203B41FA5}">
                      <a16:colId xmlns:a16="http://schemas.microsoft.com/office/drawing/2014/main" val="2953135560"/>
                    </a:ext>
                  </a:extLst>
                </a:gridCol>
                <a:gridCol w="875150">
                  <a:extLst>
                    <a:ext uri="{9D8B030D-6E8A-4147-A177-3AD203B41FA5}">
                      <a16:colId xmlns:a16="http://schemas.microsoft.com/office/drawing/2014/main" val="1531318097"/>
                    </a:ext>
                  </a:extLst>
                </a:gridCol>
                <a:gridCol w="795591">
                  <a:extLst>
                    <a:ext uri="{9D8B030D-6E8A-4147-A177-3AD203B41FA5}">
                      <a16:colId xmlns:a16="http://schemas.microsoft.com/office/drawing/2014/main" val="90287574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algn="l"/>
                      <a:r>
                        <a:rPr lang="de-DE" sz="1200" dirty="0" err="1">
                          <a:solidFill>
                            <a:schemeClr val="tx1"/>
                          </a:solidFill>
                        </a:rPr>
                        <a:t>FvW</a:t>
                      </a:r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 – May (in </a:t>
                      </a:r>
                      <a:r>
                        <a:rPr lang="de-DE" sz="1200" dirty="0" err="1">
                          <a:solidFill>
                            <a:schemeClr val="tx1"/>
                          </a:solidFill>
                        </a:rPr>
                        <a:t>k</a:t>
                      </a:r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€)</a:t>
                      </a: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3263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endParaRPr lang="de-DE" sz="1000" b="1" dirty="0">
                        <a:solidFill>
                          <a:schemeClr val="tx2"/>
                        </a:solidFill>
                      </a:endParaRPr>
                    </a:p>
                  </a:txBody>
                  <a:tcPr marL="0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000" b="1" dirty="0" err="1">
                          <a:solidFill>
                            <a:schemeClr val="tx2"/>
                          </a:solidFill>
                        </a:rPr>
                        <a:t>Actual</a:t>
                      </a:r>
                      <a:endParaRPr lang="de-DE" sz="10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000" b="1" dirty="0">
                          <a:solidFill>
                            <a:schemeClr val="tx2"/>
                          </a:solidFill>
                        </a:rPr>
                        <a:t>Plan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000" b="1" dirty="0">
                          <a:solidFill>
                            <a:schemeClr val="tx2"/>
                          </a:solidFill>
                        </a:rPr>
                        <a:t>+/-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000" b="1" dirty="0" err="1">
                          <a:solidFill>
                            <a:schemeClr val="tx2"/>
                          </a:solidFill>
                        </a:rPr>
                        <a:t>Prev</a:t>
                      </a:r>
                      <a:r>
                        <a:rPr lang="de-DE" sz="1000" b="1" dirty="0">
                          <a:solidFill>
                            <a:schemeClr val="tx2"/>
                          </a:solidFill>
                        </a:rPr>
                        <a:t> Year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000" b="1" dirty="0">
                          <a:solidFill>
                            <a:schemeClr val="tx2"/>
                          </a:solidFill>
                        </a:rPr>
                        <a:t>+/-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53125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DE" sz="1200" b="1" dirty="0" err="1">
                          <a:solidFill>
                            <a:schemeClr val="tx1"/>
                          </a:solidFill>
                        </a:rPr>
                        <a:t>Revenues</a:t>
                      </a:r>
                      <a:endParaRPr lang="de-DE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0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b="1" dirty="0">
                          <a:solidFill>
                            <a:schemeClr val="tx1"/>
                          </a:solidFill>
                        </a:rPr>
                        <a:t>28.224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b="1" dirty="0">
                          <a:solidFill>
                            <a:schemeClr val="tx1"/>
                          </a:solidFill>
                        </a:rPr>
                        <a:t>22.422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b="1" dirty="0">
                          <a:solidFill>
                            <a:schemeClr val="tx1"/>
                          </a:solidFill>
                        </a:rPr>
                        <a:t>26%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b="1" dirty="0">
                          <a:solidFill>
                            <a:schemeClr val="tx1"/>
                          </a:solidFill>
                        </a:rPr>
                        <a:t>24.699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b="1" dirty="0">
                          <a:solidFill>
                            <a:schemeClr val="tx1"/>
                          </a:solidFill>
                        </a:rPr>
                        <a:t>14%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4779277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Volume in k Tons</a:t>
                      </a:r>
                    </a:p>
                  </a:txBody>
                  <a:tcPr marL="0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32.561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34.021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-4%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30.587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6%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5512424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DE" sz="1200" dirty="0" err="1">
                          <a:solidFill>
                            <a:schemeClr val="tx1"/>
                          </a:solidFill>
                        </a:rPr>
                        <a:t>Gross</a:t>
                      </a:r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 Margin</a:t>
                      </a:r>
                    </a:p>
                  </a:txBody>
                  <a:tcPr marL="0" marT="36000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4.576</a:t>
                      </a:r>
                    </a:p>
                  </a:txBody>
                  <a:tcPr marT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4.142</a:t>
                      </a:r>
                    </a:p>
                  </a:txBody>
                  <a:tcPr marT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10%</a:t>
                      </a:r>
                    </a:p>
                  </a:txBody>
                  <a:tcPr marT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3.888</a:t>
                      </a:r>
                    </a:p>
                  </a:txBody>
                  <a:tcPr marT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18%</a:t>
                      </a:r>
                    </a:p>
                  </a:txBody>
                  <a:tcPr marT="36000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6180539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DE" sz="1000" dirty="0" err="1">
                          <a:solidFill>
                            <a:schemeClr val="tx1"/>
                          </a:solidFill>
                        </a:rPr>
                        <a:t>share</a:t>
                      </a:r>
                      <a:r>
                        <a:rPr lang="de-DE" sz="1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dirty="0" err="1">
                          <a:solidFill>
                            <a:schemeClr val="tx1"/>
                          </a:solidFill>
                        </a:rPr>
                        <a:t>of</a:t>
                      </a:r>
                      <a:r>
                        <a:rPr lang="de-DE" sz="1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dirty="0" err="1">
                          <a:solidFill>
                            <a:schemeClr val="tx1"/>
                          </a:solidFill>
                        </a:rPr>
                        <a:t>revenues</a:t>
                      </a:r>
                      <a:endParaRPr lang="de-DE" sz="1000" i="1" dirty="0">
                        <a:solidFill>
                          <a:schemeClr val="tx1"/>
                        </a:solidFill>
                      </a:endParaRPr>
                    </a:p>
                  </a:txBody>
                  <a:tcPr marL="0" marT="0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000" dirty="0">
                          <a:solidFill>
                            <a:schemeClr val="tx1"/>
                          </a:solidFill>
                        </a:rPr>
                        <a:t>16,2%</a:t>
                      </a:r>
                      <a:endParaRPr lang="de-DE" sz="1000" i="1" dirty="0">
                        <a:solidFill>
                          <a:schemeClr val="tx1"/>
                        </a:solidFill>
                      </a:endParaRPr>
                    </a:p>
                  </a:txBody>
                  <a:tcPr marT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000" dirty="0">
                          <a:solidFill>
                            <a:schemeClr val="tx1"/>
                          </a:solidFill>
                        </a:rPr>
                        <a:t>18,8%</a:t>
                      </a:r>
                      <a:endParaRPr lang="de-DE" sz="1000" i="1" dirty="0">
                        <a:solidFill>
                          <a:schemeClr val="tx1"/>
                        </a:solidFill>
                      </a:endParaRPr>
                    </a:p>
                  </a:txBody>
                  <a:tcPr marT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1000" i="1" dirty="0">
                        <a:solidFill>
                          <a:schemeClr val="tx1"/>
                        </a:solidFill>
                      </a:endParaRPr>
                    </a:p>
                  </a:txBody>
                  <a:tcPr marT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000" dirty="0">
                          <a:solidFill>
                            <a:schemeClr val="tx1"/>
                          </a:solidFill>
                        </a:rPr>
                        <a:t>17,7%</a:t>
                      </a:r>
                      <a:endParaRPr lang="de-DE" sz="1000" i="1" dirty="0">
                        <a:solidFill>
                          <a:schemeClr val="tx1"/>
                        </a:solidFill>
                      </a:endParaRPr>
                    </a:p>
                  </a:txBody>
                  <a:tcPr marT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1000" i="1" dirty="0">
                        <a:solidFill>
                          <a:schemeClr val="tx1"/>
                        </a:solidFill>
                      </a:endParaRPr>
                    </a:p>
                  </a:txBody>
                  <a:tcPr marT="0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9392357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Costs</a:t>
                      </a:r>
                    </a:p>
                  </a:txBody>
                  <a:tcPr marL="0" marT="36000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4.022</a:t>
                      </a:r>
                    </a:p>
                  </a:txBody>
                  <a:tcPr marT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3.842</a:t>
                      </a:r>
                    </a:p>
                  </a:txBody>
                  <a:tcPr marT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5%</a:t>
                      </a:r>
                    </a:p>
                  </a:txBody>
                  <a:tcPr marT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3.781</a:t>
                      </a:r>
                    </a:p>
                  </a:txBody>
                  <a:tcPr marT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6%</a:t>
                      </a:r>
                    </a:p>
                  </a:txBody>
                  <a:tcPr marT="36000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909145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DE" sz="1000" dirty="0" err="1">
                          <a:solidFill>
                            <a:schemeClr val="tx1"/>
                          </a:solidFill>
                        </a:rPr>
                        <a:t>share</a:t>
                      </a:r>
                      <a:r>
                        <a:rPr lang="de-DE" sz="1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dirty="0" err="1">
                          <a:solidFill>
                            <a:schemeClr val="tx1"/>
                          </a:solidFill>
                        </a:rPr>
                        <a:t>of</a:t>
                      </a:r>
                      <a:r>
                        <a:rPr lang="de-DE" sz="1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dirty="0" err="1">
                          <a:solidFill>
                            <a:schemeClr val="tx1"/>
                          </a:solidFill>
                        </a:rPr>
                        <a:t>revenues</a:t>
                      </a:r>
                      <a:endParaRPr lang="de-DE" sz="1000" i="1" dirty="0">
                        <a:solidFill>
                          <a:schemeClr val="tx1"/>
                        </a:solidFill>
                      </a:endParaRPr>
                    </a:p>
                  </a:txBody>
                  <a:tcPr marL="0" marT="0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000" dirty="0">
                          <a:solidFill>
                            <a:schemeClr val="tx1"/>
                          </a:solidFill>
                        </a:rPr>
                        <a:t>14,3%</a:t>
                      </a:r>
                      <a:endParaRPr lang="de-DE" sz="1000" i="1" dirty="0">
                        <a:solidFill>
                          <a:schemeClr val="tx1"/>
                        </a:solidFill>
                      </a:endParaRPr>
                    </a:p>
                  </a:txBody>
                  <a:tcPr marT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000" dirty="0">
                          <a:solidFill>
                            <a:schemeClr val="tx1"/>
                          </a:solidFill>
                        </a:rPr>
                        <a:t>16,2%</a:t>
                      </a:r>
                      <a:endParaRPr lang="de-DE" sz="1000" i="1" dirty="0">
                        <a:solidFill>
                          <a:schemeClr val="tx1"/>
                        </a:solidFill>
                      </a:endParaRPr>
                    </a:p>
                  </a:txBody>
                  <a:tcPr marT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1000" i="1" dirty="0">
                        <a:solidFill>
                          <a:schemeClr val="tx1"/>
                        </a:solidFill>
                      </a:endParaRPr>
                    </a:p>
                  </a:txBody>
                  <a:tcPr marT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000" dirty="0">
                          <a:solidFill>
                            <a:schemeClr val="tx1"/>
                          </a:solidFill>
                        </a:rPr>
                        <a:t>15,0%</a:t>
                      </a:r>
                      <a:endParaRPr lang="de-DE" sz="1000" i="1" dirty="0">
                        <a:solidFill>
                          <a:schemeClr val="tx1"/>
                        </a:solidFill>
                      </a:endParaRPr>
                    </a:p>
                  </a:txBody>
                  <a:tcPr marT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1000" i="1" dirty="0">
                        <a:solidFill>
                          <a:schemeClr val="tx1"/>
                        </a:solidFill>
                      </a:endParaRPr>
                    </a:p>
                  </a:txBody>
                  <a:tcPr marT="0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7306095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DE" sz="1200" b="1" dirty="0">
                          <a:solidFill>
                            <a:schemeClr val="tx1"/>
                          </a:solidFill>
                        </a:rPr>
                        <a:t>Operating </a:t>
                      </a:r>
                      <a:r>
                        <a:rPr lang="de-DE" sz="1200" b="1" dirty="0" err="1">
                          <a:solidFill>
                            <a:schemeClr val="tx1"/>
                          </a:solidFill>
                        </a:rPr>
                        <a:t>Redult</a:t>
                      </a:r>
                      <a:endParaRPr lang="de-DE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T="36000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b="1" dirty="0">
                          <a:solidFill>
                            <a:schemeClr val="tx1"/>
                          </a:solidFill>
                        </a:rPr>
                        <a:t>554</a:t>
                      </a:r>
                    </a:p>
                  </a:txBody>
                  <a:tcPr marT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b="1" dirty="0">
                          <a:solidFill>
                            <a:schemeClr val="tx1"/>
                          </a:solidFill>
                        </a:rPr>
                        <a:t>301</a:t>
                      </a:r>
                    </a:p>
                  </a:txBody>
                  <a:tcPr marT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b="1" dirty="0">
                          <a:solidFill>
                            <a:schemeClr val="tx1"/>
                          </a:solidFill>
                        </a:rPr>
                        <a:t>84%</a:t>
                      </a:r>
                    </a:p>
                  </a:txBody>
                  <a:tcPr marT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b="1" dirty="0">
                          <a:solidFill>
                            <a:schemeClr val="tx1"/>
                          </a:solidFill>
                        </a:rPr>
                        <a:t>107</a:t>
                      </a:r>
                    </a:p>
                  </a:txBody>
                  <a:tcPr marT="3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b="1" dirty="0">
                          <a:solidFill>
                            <a:schemeClr val="tx1"/>
                          </a:solidFill>
                        </a:rPr>
                        <a:t>416%</a:t>
                      </a:r>
                    </a:p>
                  </a:txBody>
                  <a:tcPr marT="36000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042276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dirty="0" err="1">
                          <a:solidFill>
                            <a:schemeClr val="tx1"/>
                          </a:solidFill>
                        </a:rPr>
                        <a:t>share</a:t>
                      </a:r>
                      <a:r>
                        <a:rPr lang="de-DE" sz="1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1" dirty="0" err="1">
                          <a:solidFill>
                            <a:schemeClr val="tx1"/>
                          </a:solidFill>
                        </a:rPr>
                        <a:t>of</a:t>
                      </a:r>
                      <a:r>
                        <a:rPr lang="de-DE" sz="1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1" dirty="0" err="1">
                          <a:solidFill>
                            <a:schemeClr val="tx1"/>
                          </a:solidFill>
                        </a:rPr>
                        <a:t>revenues</a:t>
                      </a:r>
                      <a:endParaRPr lang="de-DE" sz="1000" b="1" i="1" dirty="0">
                        <a:solidFill>
                          <a:schemeClr val="tx1"/>
                        </a:solidFill>
                      </a:endParaRPr>
                    </a:p>
                  </a:txBody>
                  <a:tcPr marL="0" marT="0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000" b="1" dirty="0">
                          <a:solidFill>
                            <a:schemeClr val="tx1"/>
                          </a:solidFill>
                        </a:rPr>
                        <a:t>2,0%</a:t>
                      </a:r>
                      <a:endParaRPr lang="de-DE" sz="1000" b="1" i="1" dirty="0">
                        <a:solidFill>
                          <a:schemeClr val="tx1"/>
                        </a:solidFill>
                      </a:endParaRPr>
                    </a:p>
                  </a:txBody>
                  <a:tcPr marT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000" b="1" dirty="0">
                          <a:solidFill>
                            <a:schemeClr val="tx1"/>
                          </a:solidFill>
                        </a:rPr>
                        <a:t>1,3%</a:t>
                      </a:r>
                      <a:endParaRPr lang="de-DE" sz="1000" b="1" i="1" dirty="0">
                        <a:solidFill>
                          <a:schemeClr val="tx1"/>
                        </a:solidFill>
                      </a:endParaRPr>
                    </a:p>
                  </a:txBody>
                  <a:tcPr marT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1000" b="1" i="1" dirty="0">
                        <a:solidFill>
                          <a:schemeClr val="tx1"/>
                        </a:solidFill>
                      </a:endParaRPr>
                    </a:p>
                  </a:txBody>
                  <a:tcPr marT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000" b="1" dirty="0">
                          <a:solidFill>
                            <a:schemeClr val="tx1"/>
                          </a:solidFill>
                        </a:rPr>
                        <a:t>0,4%</a:t>
                      </a:r>
                      <a:endParaRPr lang="de-DE" sz="1000" b="1" i="1" dirty="0">
                        <a:solidFill>
                          <a:schemeClr val="tx1"/>
                        </a:solidFill>
                      </a:endParaRPr>
                    </a:p>
                  </a:txBody>
                  <a:tcPr marT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000" b="1" dirty="0">
                          <a:solidFill>
                            <a:schemeClr val="tx1"/>
                          </a:solidFill>
                        </a:rPr>
                        <a:t>2917,2%</a:t>
                      </a:r>
                      <a:endParaRPr lang="de-DE" sz="1000" b="1" i="1" dirty="0">
                        <a:solidFill>
                          <a:schemeClr val="tx1"/>
                        </a:solidFill>
                      </a:endParaRPr>
                    </a:p>
                  </a:txBody>
                  <a:tcPr marT="0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09033055"/>
                  </a:ext>
                </a:extLst>
              </a:tr>
            </a:tbl>
          </a:graphicData>
        </a:graphic>
      </p:graphicFrame>
      <p:graphicFrame>
        <p:nvGraphicFramePr>
          <p:cNvPr id="9" name="Tabelle 2">
            <a:extLst>
              <a:ext uri="{FF2B5EF4-FFF2-40B4-BE49-F238E27FC236}">
                <a16:creationId xmlns:a16="http://schemas.microsoft.com/office/drawing/2014/main" id="{5F825132-F581-CB4D-8B6B-1209A2B07B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1460533"/>
              </p:ext>
            </p:extLst>
          </p:nvPr>
        </p:nvGraphicFramePr>
        <p:xfrm>
          <a:off x="442912" y="3834204"/>
          <a:ext cx="5485238" cy="24384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430932">
                  <a:extLst>
                    <a:ext uri="{9D8B030D-6E8A-4147-A177-3AD203B41FA5}">
                      <a16:colId xmlns:a16="http://schemas.microsoft.com/office/drawing/2014/main" val="3779104010"/>
                    </a:ext>
                  </a:extLst>
                </a:gridCol>
                <a:gridCol w="794962">
                  <a:extLst>
                    <a:ext uri="{9D8B030D-6E8A-4147-A177-3AD203B41FA5}">
                      <a16:colId xmlns:a16="http://schemas.microsoft.com/office/drawing/2014/main" val="2473699439"/>
                    </a:ext>
                  </a:extLst>
                </a:gridCol>
                <a:gridCol w="794962">
                  <a:extLst>
                    <a:ext uri="{9D8B030D-6E8A-4147-A177-3AD203B41FA5}">
                      <a16:colId xmlns:a16="http://schemas.microsoft.com/office/drawing/2014/main" val="2117071550"/>
                    </a:ext>
                  </a:extLst>
                </a:gridCol>
                <a:gridCol w="794962">
                  <a:extLst>
                    <a:ext uri="{9D8B030D-6E8A-4147-A177-3AD203B41FA5}">
                      <a16:colId xmlns:a16="http://schemas.microsoft.com/office/drawing/2014/main" val="2953135560"/>
                    </a:ext>
                  </a:extLst>
                </a:gridCol>
                <a:gridCol w="874458">
                  <a:extLst>
                    <a:ext uri="{9D8B030D-6E8A-4147-A177-3AD203B41FA5}">
                      <a16:colId xmlns:a16="http://schemas.microsoft.com/office/drawing/2014/main" val="1531318097"/>
                    </a:ext>
                  </a:extLst>
                </a:gridCol>
                <a:gridCol w="794962">
                  <a:extLst>
                    <a:ext uri="{9D8B030D-6E8A-4147-A177-3AD203B41FA5}">
                      <a16:colId xmlns:a16="http://schemas.microsoft.com/office/drawing/2014/main" val="90287574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algn="l"/>
                      <a:r>
                        <a:rPr lang="de-DE" sz="1200" dirty="0" err="1">
                          <a:solidFill>
                            <a:schemeClr val="tx1"/>
                          </a:solidFill>
                        </a:rPr>
                        <a:t>FvW</a:t>
                      </a:r>
                      <a:r>
                        <a:rPr lang="de-DE" sz="1200" dirty="0">
                          <a:solidFill>
                            <a:schemeClr val="tx1"/>
                          </a:solidFill>
                        </a:rPr>
                        <a:t> – YTD May (in k€)</a:t>
                      </a:r>
                    </a:p>
                  </a:txBody>
                  <a:tcPr marL="0" marT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32631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de-DE" sz="10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000" b="1" dirty="0" err="1">
                          <a:solidFill>
                            <a:schemeClr val="tx2"/>
                          </a:solidFill>
                        </a:rPr>
                        <a:t>Actual</a:t>
                      </a:r>
                      <a:endParaRPr lang="de-DE" sz="10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000" b="1" dirty="0">
                          <a:solidFill>
                            <a:schemeClr val="tx2"/>
                          </a:solidFill>
                        </a:rPr>
                        <a:t>Plan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000" b="1" dirty="0">
                          <a:solidFill>
                            <a:schemeClr val="tx2"/>
                          </a:solidFill>
                        </a:rPr>
                        <a:t>+/-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000" b="1" dirty="0" err="1">
                          <a:solidFill>
                            <a:schemeClr val="tx2"/>
                          </a:solidFill>
                        </a:rPr>
                        <a:t>Prev</a:t>
                      </a:r>
                      <a:r>
                        <a:rPr lang="de-DE" sz="1000" b="1" dirty="0">
                          <a:solidFill>
                            <a:schemeClr val="tx2"/>
                          </a:solidFill>
                        </a:rPr>
                        <a:t> Year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000" b="1" dirty="0">
                          <a:solidFill>
                            <a:schemeClr val="tx2"/>
                          </a:solidFill>
                        </a:rPr>
                        <a:t>+/-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3125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DE" sz="1200" b="1" dirty="0" err="1">
                          <a:solidFill>
                            <a:srgbClr val="5F5F5F"/>
                          </a:solidFill>
                        </a:rPr>
                        <a:t>Revenues</a:t>
                      </a:r>
                      <a:endParaRPr lang="de-DE" sz="1200" b="1" dirty="0">
                        <a:solidFill>
                          <a:srgbClr val="5F5F5F"/>
                        </a:solidFill>
                      </a:endParaRPr>
                    </a:p>
                  </a:txBody>
                  <a:tcPr marL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b="1" dirty="0">
                          <a:solidFill>
                            <a:srgbClr val="5F5F5F"/>
                          </a:solidFill>
                        </a:rPr>
                        <a:t>131.160</a:t>
                      </a:r>
                    </a:p>
                  </a:txBody>
                  <a:tcP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b="1" dirty="0">
                          <a:solidFill>
                            <a:srgbClr val="5F5F5F"/>
                          </a:solidFill>
                        </a:rPr>
                        <a:t>117.116</a:t>
                      </a:r>
                    </a:p>
                  </a:txBody>
                  <a:tcP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b="1" dirty="0">
                          <a:solidFill>
                            <a:srgbClr val="5F5F5F"/>
                          </a:solidFill>
                        </a:rPr>
                        <a:t>12%</a:t>
                      </a:r>
                    </a:p>
                  </a:txBody>
                  <a:tcP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b="1" dirty="0">
                          <a:solidFill>
                            <a:srgbClr val="5F5F5F"/>
                          </a:solidFill>
                        </a:rPr>
                        <a:t>122.643</a:t>
                      </a:r>
                    </a:p>
                  </a:txBody>
                  <a:tcP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b="1" dirty="0">
                          <a:solidFill>
                            <a:srgbClr val="5F5F5F"/>
                          </a:solidFill>
                        </a:rPr>
                        <a:t>7%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779277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DE" sz="1200" dirty="0">
                          <a:solidFill>
                            <a:srgbClr val="5F5F5F"/>
                          </a:solidFill>
                        </a:rPr>
                        <a:t>Volume in k Tons</a:t>
                      </a:r>
                    </a:p>
                  </a:txBody>
                  <a:tcPr marL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dirty="0">
                          <a:solidFill>
                            <a:srgbClr val="5F5F5F"/>
                          </a:solidFill>
                        </a:rPr>
                        <a:t>164.024</a:t>
                      </a:r>
                    </a:p>
                  </a:txBody>
                  <a:tcP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dirty="0">
                          <a:solidFill>
                            <a:srgbClr val="5F5F5F"/>
                          </a:solidFill>
                        </a:rPr>
                        <a:t>169.525</a:t>
                      </a:r>
                    </a:p>
                  </a:txBody>
                  <a:tcP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dirty="0">
                          <a:solidFill>
                            <a:srgbClr val="5F5F5F"/>
                          </a:solidFill>
                        </a:rPr>
                        <a:t>-3%</a:t>
                      </a:r>
                    </a:p>
                  </a:txBody>
                  <a:tcP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dirty="0">
                          <a:solidFill>
                            <a:srgbClr val="5F5F5F"/>
                          </a:solidFill>
                        </a:rPr>
                        <a:t>154.478</a:t>
                      </a:r>
                    </a:p>
                  </a:txBody>
                  <a:tcP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dirty="0">
                          <a:solidFill>
                            <a:srgbClr val="5F5F5F"/>
                          </a:solidFill>
                        </a:rPr>
                        <a:t>6%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512424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DE" sz="1200" dirty="0" err="1">
                          <a:solidFill>
                            <a:srgbClr val="5F5F5F"/>
                          </a:solidFill>
                        </a:rPr>
                        <a:t>Gross</a:t>
                      </a:r>
                      <a:r>
                        <a:rPr lang="de-DE" sz="1200" dirty="0">
                          <a:solidFill>
                            <a:srgbClr val="5F5F5F"/>
                          </a:solidFill>
                        </a:rPr>
                        <a:t> Margin</a:t>
                      </a:r>
                    </a:p>
                  </a:txBody>
                  <a:tcPr marL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dirty="0">
                          <a:solidFill>
                            <a:srgbClr val="5F5F5F"/>
                          </a:solidFill>
                        </a:rPr>
                        <a:t>21.825</a:t>
                      </a:r>
                    </a:p>
                  </a:txBody>
                  <a:tcPr marB="0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dirty="0">
                          <a:solidFill>
                            <a:srgbClr val="5F5F5F"/>
                          </a:solidFill>
                        </a:rPr>
                        <a:t>21.459</a:t>
                      </a:r>
                    </a:p>
                  </a:txBody>
                  <a:tcPr marB="0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dirty="0">
                          <a:solidFill>
                            <a:srgbClr val="5F5F5F"/>
                          </a:solidFill>
                        </a:rPr>
                        <a:t>2%</a:t>
                      </a:r>
                    </a:p>
                  </a:txBody>
                  <a:tcPr marB="0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dirty="0">
                          <a:solidFill>
                            <a:srgbClr val="5F5F5F"/>
                          </a:solidFill>
                        </a:rPr>
                        <a:t>20.622</a:t>
                      </a:r>
                    </a:p>
                  </a:txBody>
                  <a:tcPr marB="0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dirty="0">
                          <a:solidFill>
                            <a:srgbClr val="5F5F5F"/>
                          </a:solidFill>
                        </a:rPr>
                        <a:t>6%</a:t>
                      </a:r>
                    </a:p>
                  </a:txBody>
                  <a:tcPr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180539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DE" sz="1000" dirty="0" err="1">
                          <a:solidFill>
                            <a:srgbClr val="5F5F5F"/>
                          </a:solidFill>
                        </a:rPr>
                        <a:t>share</a:t>
                      </a:r>
                      <a:r>
                        <a:rPr lang="de-DE" sz="1000" dirty="0">
                          <a:solidFill>
                            <a:srgbClr val="5F5F5F"/>
                          </a:solidFill>
                        </a:rPr>
                        <a:t> </a:t>
                      </a:r>
                      <a:r>
                        <a:rPr lang="de-DE" sz="1000" dirty="0" err="1">
                          <a:solidFill>
                            <a:srgbClr val="5F5F5F"/>
                          </a:solidFill>
                        </a:rPr>
                        <a:t>of</a:t>
                      </a:r>
                      <a:r>
                        <a:rPr lang="de-DE" sz="1000" dirty="0">
                          <a:solidFill>
                            <a:srgbClr val="5F5F5F"/>
                          </a:solidFill>
                        </a:rPr>
                        <a:t> </a:t>
                      </a:r>
                      <a:r>
                        <a:rPr lang="de-DE" sz="1000" dirty="0" err="1">
                          <a:solidFill>
                            <a:srgbClr val="5F5F5F"/>
                          </a:solidFill>
                        </a:rPr>
                        <a:t>revenues</a:t>
                      </a:r>
                      <a:endParaRPr lang="de-DE" sz="1000" i="1" dirty="0">
                        <a:solidFill>
                          <a:srgbClr val="5F5F5F"/>
                        </a:solidFill>
                      </a:endParaRPr>
                    </a:p>
                  </a:txBody>
                  <a:tcPr marL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000" dirty="0">
                          <a:solidFill>
                            <a:srgbClr val="5F5F5F"/>
                          </a:solidFill>
                        </a:rPr>
                        <a:t>16,6%</a:t>
                      </a:r>
                      <a:endParaRPr lang="de-DE" sz="1000" i="1" dirty="0">
                        <a:solidFill>
                          <a:srgbClr val="5F5F5F"/>
                        </a:solidFill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000" dirty="0">
                          <a:solidFill>
                            <a:srgbClr val="5F5F5F"/>
                          </a:solidFill>
                        </a:rPr>
                        <a:t>18,8%</a:t>
                      </a:r>
                      <a:endParaRPr lang="de-DE" sz="1000" i="1" dirty="0">
                        <a:solidFill>
                          <a:srgbClr val="5F5F5F"/>
                        </a:solidFill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1000" i="1" dirty="0">
                        <a:solidFill>
                          <a:srgbClr val="5F5F5F"/>
                        </a:solidFill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000" dirty="0">
                          <a:solidFill>
                            <a:srgbClr val="5F5F5F"/>
                          </a:solidFill>
                        </a:rPr>
                        <a:t>17,7%</a:t>
                      </a:r>
                      <a:endParaRPr lang="de-DE" sz="1000" i="1" dirty="0">
                        <a:solidFill>
                          <a:srgbClr val="5F5F5F"/>
                        </a:solidFill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1000" i="1" dirty="0">
                        <a:solidFill>
                          <a:srgbClr val="5F5F5F"/>
                        </a:solidFill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392357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DE" sz="1200" dirty="0">
                          <a:solidFill>
                            <a:srgbClr val="5F5F5F"/>
                          </a:solidFill>
                        </a:rPr>
                        <a:t>Costs</a:t>
                      </a:r>
                    </a:p>
                  </a:txBody>
                  <a:tcPr marL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dirty="0">
                          <a:solidFill>
                            <a:srgbClr val="5F5F5F"/>
                          </a:solidFill>
                        </a:rPr>
                        <a:t>19.203</a:t>
                      </a:r>
                    </a:p>
                  </a:txBody>
                  <a:tcPr marB="0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dirty="0">
                          <a:solidFill>
                            <a:srgbClr val="5F5F5F"/>
                          </a:solidFill>
                        </a:rPr>
                        <a:t>19.643</a:t>
                      </a:r>
                    </a:p>
                  </a:txBody>
                  <a:tcPr marB="0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dirty="0">
                          <a:solidFill>
                            <a:srgbClr val="5F5F5F"/>
                          </a:solidFill>
                        </a:rPr>
                        <a:t>-2%</a:t>
                      </a:r>
                    </a:p>
                  </a:txBody>
                  <a:tcPr marB="0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dirty="0">
                          <a:solidFill>
                            <a:srgbClr val="5F5F5F"/>
                          </a:solidFill>
                        </a:rPr>
                        <a:t>18.716</a:t>
                      </a:r>
                    </a:p>
                  </a:txBody>
                  <a:tcPr marB="0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dirty="0">
                          <a:solidFill>
                            <a:srgbClr val="5F5F5F"/>
                          </a:solidFill>
                        </a:rPr>
                        <a:t>3%</a:t>
                      </a:r>
                    </a:p>
                  </a:txBody>
                  <a:tcPr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09145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DE" sz="1000" dirty="0" err="1">
                          <a:solidFill>
                            <a:srgbClr val="5F5F5F"/>
                          </a:solidFill>
                        </a:rPr>
                        <a:t>share</a:t>
                      </a:r>
                      <a:r>
                        <a:rPr lang="de-DE" sz="1000" dirty="0">
                          <a:solidFill>
                            <a:srgbClr val="5F5F5F"/>
                          </a:solidFill>
                        </a:rPr>
                        <a:t> </a:t>
                      </a:r>
                      <a:r>
                        <a:rPr lang="de-DE" sz="1000" dirty="0" err="1">
                          <a:solidFill>
                            <a:srgbClr val="5F5F5F"/>
                          </a:solidFill>
                        </a:rPr>
                        <a:t>of</a:t>
                      </a:r>
                      <a:r>
                        <a:rPr lang="de-DE" sz="1000" dirty="0">
                          <a:solidFill>
                            <a:srgbClr val="5F5F5F"/>
                          </a:solidFill>
                        </a:rPr>
                        <a:t> </a:t>
                      </a:r>
                      <a:r>
                        <a:rPr lang="de-DE" sz="1000" dirty="0" err="1">
                          <a:solidFill>
                            <a:srgbClr val="5F5F5F"/>
                          </a:solidFill>
                        </a:rPr>
                        <a:t>revenues</a:t>
                      </a:r>
                      <a:endParaRPr lang="de-DE" sz="1000" i="1" dirty="0">
                        <a:solidFill>
                          <a:srgbClr val="5F5F5F"/>
                        </a:solidFill>
                      </a:endParaRPr>
                    </a:p>
                  </a:txBody>
                  <a:tcPr marL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000" dirty="0">
                          <a:solidFill>
                            <a:srgbClr val="5F5F5F"/>
                          </a:solidFill>
                        </a:rPr>
                        <a:t>14,6%</a:t>
                      </a:r>
                      <a:endParaRPr lang="de-DE" sz="1000" i="1" dirty="0">
                        <a:solidFill>
                          <a:srgbClr val="5F5F5F"/>
                        </a:solidFill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000" dirty="0">
                          <a:solidFill>
                            <a:srgbClr val="5F5F5F"/>
                          </a:solidFill>
                        </a:rPr>
                        <a:t>16,2%</a:t>
                      </a:r>
                      <a:endParaRPr lang="de-DE" sz="1000" i="1" dirty="0">
                        <a:solidFill>
                          <a:srgbClr val="5F5F5F"/>
                        </a:solidFill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1000" i="1" dirty="0">
                        <a:solidFill>
                          <a:srgbClr val="5F5F5F"/>
                        </a:solidFill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000" dirty="0">
                          <a:solidFill>
                            <a:srgbClr val="5F5F5F"/>
                          </a:solidFill>
                        </a:rPr>
                        <a:t>15,0%</a:t>
                      </a:r>
                      <a:endParaRPr lang="de-DE" sz="1000" i="1" dirty="0">
                        <a:solidFill>
                          <a:srgbClr val="5F5F5F"/>
                        </a:solidFill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1000" i="1" dirty="0">
                        <a:solidFill>
                          <a:srgbClr val="5F5F5F"/>
                        </a:solidFill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306095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DE" sz="1200" b="1" dirty="0">
                          <a:solidFill>
                            <a:srgbClr val="5F5F5F"/>
                          </a:solidFill>
                        </a:rPr>
                        <a:t>Operating </a:t>
                      </a:r>
                      <a:r>
                        <a:rPr lang="de-DE" sz="1200" b="1" dirty="0" err="1">
                          <a:solidFill>
                            <a:srgbClr val="5F5F5F"/>
                          </a:solidFill>
                        </a:rPr>
                        <a:t>Redult</a:t>
                      </a:r>
                      <a:endParaRPr lang="de-DE" sz="1200" b="1" dirty="0">
                        <a:solidFill>
                          <a:srgbClr val="5F5F5F"/>
                        </a:solidFill>
                      </a:endParaRPr>
                    </a:p>
                  </a:txBody>
                  <a:tcPr marL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b="1" dirty="0">
                          <a:solidFill>
                            <a:srgbClr val="5F5F5F"/>
                          </a:solidFill>
                        </a:rPr>
                        <a:t>2.622</a:t>
                      </a:r>
                    </a:p>
                  </a:txBody>
                  <a:tcPr marB="0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b="1" dirty="0">
                          <a:solidFill>
                            <a:srgbClr val="5F5F5F"/>
                          </a:solidFill>
                        </a:rPr>
                        <a:t>1.816</a:t>
                      </a:r>
                    </a:p>
                  </a:txBody>
                  <a:tcPr marB="0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b="1" dirty="0">
                          <a:solidFill>
                            <a:srgbClr val="5F5F5F"/>
                          </a:solidFill>
                        </a:rPr>
                        <a:t>44%</a:t>
                      </a:r>
                    </a:p>
                  </a:txBody>
                  <a:tcPr marB="0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b="1" dirty="0">
                          <a:solidFill>
                            <a:srgbClr val="5F5F5F"/>
                          </a:solidFill>
                        </a:rPr>
                        <a:t>1.905</a:t>
                      </a:r>
                    </a:p>
                  </a:txBody>
                  <a:tcPr marB="0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b="1" dirty="0">
                          <a:solidFill>
                            <a:srgbClr val="5F5F5F"/>
                          </a:solidFill>
                        </a:rPr>
                        <a:t>38%</a:t>
                      </a:r>
                    </a:p>
                  </a:txBody>
                  <a:tcPr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42276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dirty="0" err="1">
                          <a:solidFill>
                            <a:srgbClr val="5F5F5F"/>
                          </a:solidFill>
                        </a:rPr>
                        <a:t>share</a:t>
                      </a:r>
                      <a:r>
                        <a:rPr lang="de-DE" sz="1000" b="1" dirty="0">
                          <a:solidFill>
                            <a:srgbClr val="5F5F5F"/>
                          </a:solidFill>
                        </a:rPr>
                        <a:t> </a:t>
                      </a:r>
                      <a:r>
                        <a:rPr lang="de-DE" sz="1000" b="1" dirty="0" err="1">
                          <a:solidFill>
                            <a:srgbClr val="5F5F5F"/>
                          </a:solidFill>
                        </a:rPr>
                        <a:t>of</a:t>
                      </a:r>
                      <a:r>
                        <a:rPr lang="de-DE" sz="1000" b="1" dirty="0">
                          <a:solidFill>
                            <a:srgbClr val="5F5F5F"/>
                          </a:solidFill>
                        </a:rPr>
                        <a:t> </a:t>
                      </a:r>
                      <a:r>
                        <a:rPr lang="de-DE" sz="1000" b="1" dirty="0" err="1">
                          <a:solidFill>
                            <a:srgbClr val="5F5F5F"/>
                          </a:solidFill>
                        </a:rPr>
                        <a:t>revenues</a:t>
                      </a:r>
                      <a:endParaRPr lang="de-DE" sz="1000" b="1" i="1" dirty="0">
                        <a:solidFill>
                          <a:srgbClr val="5F5F5F"/>
                        </a:solidFill>
                      </a:endParaRPr>
                    </a:p>
                  </a:txBody>
                  <a:tcPr marL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000" b="1" dirty="0">
                          <a:solidFill>
                            <a:srgbClr val="5F5F5F"/>
                          </a:solidFill>
                        </a:rPr>
                        <a:t>2,0%</a:t>
                      </a:r>
                      <a:endParaRPr lang="de-DE" sz="1000" b="1" i="1" dirty="0">
                        <a:solidFill>
                          <a:srgbClr val="5F5F5F"/>
                        </a:solidFill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000" b="1" dirty="0">
                          <a:solidFill>
                            <a:srgbClr val="5F5F5F"/>
                          </a:solidFill>
                        </a:rPr>
                        <a:t>1,6%</a:t>
                      </a:r>
                      <a:endParaRPr lang="de-DE" sz="1000" b="1" i="1" dirty="0">
                        <a:solidFill>
                          <a:srgbClr val="5F5F5F"/>
                        </a:solidFill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1000" b="1" i="1" dirty="0">
                        <a:solidFill>
                          <a:srgbClr val="5F5F5F"/>
                        </a:solidFill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000" b="1" dirty="0">
                          <a:solidFill>
                            <a:srgbClr val="5F5F5F"/>
                          </a:solidFill>
                        </a:rPr>
                        <a:t>1,6%</a:t>
                      </a:r>
                      <a:endParaRPr lang="de-DE" sz="1000" b="1" i="1" dirty="0">
                        <a:solidFill>
                          <a:srgbClr val="5F5F5F"/>
                        </a:solidFill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000" b="1" dirty="0">
                          <a:solidFill>
                            <a:srgbClr val="5F5F5F"/>
                          </a:solidFill>
                        </a:rPr>
                        <a:t>542,0%</a:t>
                      </a:r>
                      <a:endParaRPr lang="de-DE" sz="1000" b="1" i="1" dirty="0">
                        <a:solidFill>
                          <a:srgbClr val="5F5F5F"/>
                        </a:solidFill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033055"/>
                  </a:ext>
                </a:extLst>
              </a:tr>
            </a:tbl>
          </a:graphicData>
        </a:graphic>
      </p:graphicFrame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B5F18081-FFA0-364B-A024-A4DA6CD93F49}"/>
              </a:ext>
            </a:extLst>
          </p:cNvPr>
          <p:cNvSpPr/>
          <p:nvPr/>
        </p:nvSpPr>
        <p:spPr>
          <a:xfrm>
            <a:off x="3815561" y="4343927"/>
            <a:ext cx="435429" cy="209006"/>
          </a:xfrm>
          <a:prstGeom prst="roundRect">
            <a:avLst/>
          </a:prstGeom>
          <a:noFill/>
          <a:ln w="19050">
            <a:solidFill>
              <a:srgbClr val="8400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 w="28575">
                <a:solidFill>
                  <a:schemeClr val="tx1"/>
                </a:solidFill>
              </a:ln>
            </a:endParaRP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DEC1AF11-A409-7645-8308-247DA6D9DB67}"/>
              </a:ext>
            </a:extLst>
          </p:cNvPr>
          <p:cNvSpPr/>
          <p:nvPr/>
        </p:nvSpPr>
        <p:spPr>
          <a:xfrm>
            <a:off x="3815561" y="4617214"/>
            <a:ext cx="435429" cy="209006"/>
          </a:xfrm>
          <a:prstGeom prst="roundRect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 w="28575">
                <a:solidFill>
                  <a:schemeClr val="tx1"/>
                </a:solidFill>
              </a:ln>
            </a:endParaRP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D55D4B87-F38A-7841-9614-0129B0D06375}"/>
              </a:ext>
            </a:extLst>
          </p:cNvPr>
          <p:cNvSpPr/>
          <p:nvPr/>
        </p:nvSpPr>
        <p:spPr>
          <a:xfrm>
            <a:off x="2143437" y="5829964"/>
            <a:ext cx="504859" cy="209006"/>
          </a:xfrm>
          <a:prstGeom prst="roundRect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 w="28575">
                <a:solidFill>
                  <a:schemeClr val="tx1"/>
                </a:solidFill>
              </a:ln>
            </a:endParaRPr>
          </a:p>
        </p:txBody>
      </p:sp>
      <p:sp>
        <p:nvSpPr>
          <p:cNvPr id="16" name="Rechteck: abgerundete Ecken 15">
            <a:extLst>
              <a:ext uri="{FF2B5EF4-FFF2-40B4-BE49-F238E27FC236}">
                <a16:creationId xmlns:a16="http://schemas.microsoft.com/office/drawing/2014/main" id="{0E30AFED-5483-D547-95CD-633B71BCC422}"/>
              </a:ext>
            </a:extLst>
          </p:cNvPr>
          <p:cNvSpPr/>
          <p:nvPr/>
        </p:nvSpPr>
        <p:spPr>
          <a:xfrm>
            <a:off x="3815561" y="4890501"/>
            <a:ext cx="435429" cy="209006"/>
          </a:xfrm>
          <a:prstGeom prst="roundRect">
            <a:avLst/>
          </a:prstGeom>
          <a:noFill/>
          <a:ln w="19050">
            <a:solidFill>
              <a:srgbClr val="F7A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 w="28575">
                <a:solidFill>
                  <a:schemeClr val="tx1"/>
                </a:solidFill>
              </a:ln>
            </a:endParaRPr>
          </a:p>
        </p:txBody>
      </p:sp>
      <p:sp>
        <p:nvSpPr>
          <p:cNvPr id="17" name="Foliennummernplatzhalter 16">
            <a:extLst>
              <a:ext uri="{FF2B5EF4-FFF2-40B4-BE49-F238E27FC236}">
                <a16:creationId xmlns:a16="http://schemas.microsoft.com/office/drawing/2014/main" id="{156C954B-4531-D245-A8AF-061F196087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3441D-5445-4F60-93F8-80FAFACEB57B}" type="slidenum">
              <a:rPr lang="de-DE" smtClean="0"/>
              <a:t>12</a:t>
            </a:fld>
            <a:endParaRPr lang="de-DE" dirty="0"/>
          </a:p>
        </p:txBody>
      </p:sp>
      <p:sp>
        <p:nvSpPr>
          <p:cNvPr id="19" name="Rechteck: abgerundete Ecken 2">
            <a:extLst>
              <a:ext uri="{FF2B5EF4-FFF2-40B4-BE49-F238E27FC236}">
                <a16:creationId xmlns:a16="http://schemas.microsoft.com/office/drawing/2014/main" id="{2CC8BB9B-C104-F041-8892-DD0A3A60A908}"/>
              </a:ext>
            </a:extLst>
          </p:cNvPr>
          <p:cNvSpPr/>
          <p:nvPr/>
        </p:nvSpPr>
        <p:spPr>
          <a:xfrm>
            <a:off x="3820932" y="2357317"/>
            <a:ext cx="435429" cy="209006"/>
          </a:xfrm>
          <a:prstGeom prst="roundRect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 w="28575">
                <a:solidFill>
                  <a:schemeClr val="tx1"/>
                </a:solidFill>
              </a:ln>
              <a:solidFill>
                <a:schemeClr val="accent3"/>
              </a:solidFill>
            </a:endParaRPr>
          </a:p>
        </p:txBody>
      </p:sp>
      <p:sp>
        <p:nvSpPr>
          <p:cNvPr id="20" name="Rechteck: abgerundete Ecken 11">
            <a:extLst>
              <a:ext uri="{FF2B5EF4-FFF2-40B4-BE49-F238E27FC236}">
                <a16:creationId xmlns:a16="http://schemas.microsoft.com/office/drawing/2014/main" id="{0C1D3680-7ECC-0E48-90B9-94DFB71DC4AB}"/>
              </a:ext>
            </a:extLst>
          </p:cNvPr>
          <p:cNvSpPr/>
          <p:nvPr/>
        </p:nvSpPr>
        <p:spPr>
          <a:xfrm>
            <a:off x="3812224" y="2084808"/>
            <a:ext cx="435429" cy="209006"/>
          </a:xfrm>
          <a:prstGeom prst="roundRect">
            <a:avLst/>
          </a:prstGeom>
          <a:noFill/>
          <a:ln w="19050">
            <a:solidFill>
              <a:srgbClr val="8400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 w="28575">
                <a:solidFill>
                  <a:schemeClr val="tx1"/>
                </a:solidFill>
              </a:ln>
            </a:endParaRPr>
          </a:p>
        </p:txBody>
      </p:sp>
      <p:sp>
        <p:nvSpPr>
          <p:cNvPr id="21" name="Rechteck: abgerundete Ecken 12">
            <a:extLst>
              <a:ext uri="{FF2B5EF4-FFF2-40B4-BE49-F238E27FC236}">
                <a16:creationId xmlns:a16="http://schemas.microsoft.com/office/drawing/2014/main" id="{4DAE934C-DACF-5E4D-86F0-D9B998EBB2FF}"/>
              </a:ext>
            </a:extLst>
          </p:cNvPr>
          <p:cNvSpPr/>
          <p:nvPr/>
        </p:nvSpPr>
        <p:spPr>
          <a:xfrm>
            <a:off x="2236226" y="3280955"/>
            <a:ext cx="435429" cy="209006"/>
          </a:xfrm>
          <a:prstGeom prst="roundRect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 w="28575">
                <a:solidFill>
                  <a:schemeClr val="tx1"/>
                </a:solidFill>
              </a:ln>
            </a:endParaRP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451B914A-5B5A-F842-86BE-5EBF4737F56E}"/>
              </a:ext>
            </a:extLst>
          </p:cNvPr>
          <p:cNvSpPr txBox="1"/>
          <p:nvPr/>
        </p:nvSpPr>
        <p:spPr>
          <a:xfrm>
            <a:off x="4923692" y="-589085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2000" b="1" dirty="0" err="1">
              <a:solidFill>
                <a:srgbClr val="92D050"/>
              </a:solidFill>
            </a:endParaRPr>
          </a:p>
        </p:txBody>
      </p:sp>
      <p:sp>
        <p:nvSpPr>
          <p:cNvPr id="23" name="Datumsplatzhalter 22">
            <a:extLst>
              <a:ext uri="{FF2B5EF4-FFF2-40B4-BE49-F238E27FC236}">
                <a16:creationId xmlns:a16="http://schemas.microsoft.com/office/drawing/2014/main" id="{507BB9CB-985C-C74A-A692-D37EBB43C3E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B58802C-79D5-2241-AD71-BB98C2C4C00B}" type="datetime1">
              <a:rPr lang="de-DE" smtClean="0"/>
              <a:t>07.10.21</a:t>
            </a:fld>
            <a:endParaRPr lang="de-DE" dirty="0"/>
          </a:p>
        </p:txBody>
      </p:sp>
      <p:sp>
        <p:nvSpPr>
          <p:cNvPr id="24" name="Fußzeilenplatzhalter 23">
            <a:extLst>
              <a:ext uri="{FF2B5EF4-FFF2-40B4-BE49-F238E27FC236}">
                <a16:creationId xmlns:a16="http://schemas.microsoft.com/office/drawing/2014/main" id="{E9C8776C-CD68-1943-A540-A52A7C2D1F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89828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m 7">
            <a:extLst>
              <a:ext uri="{FF2B5EF4-FFF2-40B4-BE49-F238E27FC236}">
                <a16:creationId xmlns:a16="http://schemas.microsoft.com/office/drawing/2014/main" id="{DB968196-B5D7-4A6D-B37E-387BCDACEF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717136"/>
              </p:ext>
            </p:extLst>
          </p:nvPr>
        </p:nvGraphicFramePr>
        <p:xfrm>
          <a:off x="405565" y="759181"/>
          <a:ext cx="11343522" cy="5476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0D39272A-832F-0642-9C3F-4376E27BB1A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06F28E-82AD-C247-A46E-1BD920C1379E}" type="datetime1">
              <a:rPr lang="de-DE" smtClean="0"/>
              <a:t>07.10.21</a:t>
            </a:fld>
            <a:endParaRPr lang="de-DE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18D1A112-C324-EC4D-BC74-E49006DC6F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96938363-DC45-A44B-BCEB-551B7CFB1F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3441D-5445-4F60-93F8-80FAFACEB57B}" type="slidenum">
              <a:rPr lang="de-DE" smtClean="0"/>
              <a:t>13</a:t>
            </a:fld>
            <a:endParaRPr lang="de-DE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90632256-83A2-684D-BA5F-DD90CC786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00623B"/>
                </a:solidFill>
              </a:rPr>
              <a:t>Diagramm</a:t>
            </a:r>
            <a:endParaRPr lang="de-DE" dirty="0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3346CB4F-5490-6B45-89F3-E5C4A18319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cxnSp>
        <p:nvCxnSpPr>
          <p:cNvPr id="5" name="Gerade Verbindung 4">
            <a:extLst>
              <a:ext uri="{FF2B5EF4-FFF2-40B4-BE49-F238E27FC236}">
                <a16:creationId xmlns:a16="http://schemas.microsoft.com/office/drawing/2014/main" id="{923EDFDA-3147-F647-B8C6-123960942563}"/>
              </a:ext>
            </a:extLst>
          </p:cNvPr>
          <p:cNvCxnSpPr/>
          <p:nvPr/>
        </p:nvCxnSpPr>
        <p:spPr>
          <a:xfrm flipH="1">
            <a:off x="1354015" y="4510454"/>
            <a:ext cx="9530862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97941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5E4F2D63-FBE5-4CD4-B3D4-74E050A452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5983257"/>
              </p:ext>
            </p:extLst>
          </p:nvPr>
        </p:nvGraphicFramePr>
        <p:xfrm>
          <a:off x="442920" y="1620370"/>
          <a:ext cx="9366247" cy="3399686"/>
        </p:xfrm>
        <a:graphic>
          <a:graphicData uri="http://schemas.openxmlformats.org/drawingml/2006/table">
            <a:tbl>
              <a:tblPr/>
              <a:tblGrid>
                <a:gridCol w="918259">
                  <a:extLst>
                    <a:ext uri="{9D8B030D-6E8A-4147-A177-3AD203B41FA5}">
                      <a16:colId xmlns:a16="http://schemas.microsoft.com/office/drawing/2014/main" val="500718590"/>
                    </a:ext>
                  </a:extLst>
                </a:gridCol>
                <a:gridCol w="703999">
                  <a:extLst>
                    <a:ext uri="{9D8B030D-6E8A-4147-A177-3AD203B41FA5}">
                      <a16:colId xmlns:a16="http://schemas.microsoft.com/office/drawing/2014/main" val="3954778519"/>
                    </a:ext>
                  </a:extLst>
                </a:gridCol>
                <a:gridCol w="703999">
                  <a:extLst>
                    <a:ext uri="{9D8B030D-6E8A-4147-A177-3AD203B41FA5}">
                      <a16:colId xmlns:a16="http://schemas.microsoft.com/office/drawing/2014/main" val="3079356612"/>
                    </a:ext>
                  </a:extLst>
                </a:gridCol>
                <a:gridCol w="703999">
                  <a:extLst>
                    <a:ext uri="{9D8B030D-6E8A-4147-A177-3AD203B41FA5}">
                      <a16:colId xmlns:a16="http://schemas.microsoft.com/office/drawing/2014/main" val="1442073354"/>
                    </a:ext>
                  </a:extLst>
                </a:gridCol>
                <a:gridCol w="703999">
                  <a:extLst>
                    <a:ext uri="{9D8B030D-6E8A-4147-A177-3AD203B41FA5}">
                      <a16:colId xmlns:a16="http://schemas.microsoft.com/office/drawing/2014/main" val="1417584179"/>
                    </a:ext>
                  </a:extLst>
                </a:gridCol>
                <a:gridCol w="703999">
                  <a:extLst>
                    <a:ext uri="{9D8B030D-6E8A-4147-A177-3AD203B41FA5}">
                      <a16:colId xmlns:a16="http://schemas.microsoft.com/office/drawing/2014/main" val="1710670957"/>
                    </a:ext>
                  </a:extLst>
                </a:gridCol>
                <a:gridCol w="703999">
                  <a:extLst>
                    <a:ext uri="{9D8B030D-6E8A-4147-A177-3AD203B41FA5}">
                      <a16:colId xmlns:a16="http://schemas.microsoft.com/office/drawing/2014/main" val="3394586651"/>
                    </a:ext>
                  </a:extLst>
                </a:gridCol>
                <a:gridCol w="703999">
                  <a:extLst>
                    <a:ext uri="{9D8B030D-6E8A-4147-A177-3AD203B41FA5}">
                      <a16:colId xmlns:a16="http://schemas.microsoft.com/office/drawing/2014/main" val="3514744522"/>
                    </a:ext>
                  </a:extLst>
                </a:gridCol>
                <a:gridCol w="703999">
                  <a:extLst>
                    <a:ext uri="{9D8B030D-6E8A-4147-A177-3AD203B41FA5}">
                      <a16:colId xmlns:a16="http://schemas.microsoft.com/office/drawing/2014/main" val="1820546547"/>
                    </a:ext>
                  </a:extLst>
                </a:gridCol>
                <a:gridCol w="703999">
                  <a:extLst>
                    <a:ext uri="{9D8B030D-6E8A-4147-A177-3AD203B41FA5}">
                      <a16:colId xmlns:a16="http://schemas.microsoft.com/office/drawing/2014/main" val="4200148109"/>
                    </a:ext>
                  </a:extLst>
                </a:gridCol>
                <a:gridCol w="703999">
                  <a:extLst>
                    <a:ext uri="{9D8B030D-6E8A-4147-A177-3AD203B41FA5}">
                      <a16:colId xmlns:a16="http://schemas.microsoft.com/office/drawing/2014/main" val="1978872305"/>
                    </a:ext>
                  </a:extLst>
                </a:gridCol>
                <a:gridCol w="703999">
                  <a:extLst>
                    <a:ext uri="{9D8B030D-6E8A-4147-A177-3AD203B41FA5}">
                      <a16:colId xmlns:a16="http://schemas.microsoft.com/office/drawing/2014/main" val="1343586833"/>
                    </a:ext>
                  </a:extLst>
                </a:gridCol>
                <a:gridCol w="703999">
                  <a:extLst>
                    <a:ext uri="{9D8B030D-6E8A-4147-A177-3AD203B41FA5}">
                      <a16:colId xmlns:a16="http://schemas.microsoft.com/office/drawing/2014/main" val="4073582604"/>
                    </a:ext>
                  </a:extLst>
                </a:gridCol>
              </a:tblGrid>
              <a:tr h="398168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Europe</a:t>
                      </a:r>
                    </a:p>
                  </a:txBody>
                  <a:tcPr marL="9525" marR="9525" marT="9525" marB="7200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Jan</a:t>
                      </a:r>
                    </a:p>
                  </a:txBody>
                  <a:tcPr marL="9525" marR="9525" marT="9525" marB="7200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Feb</a:t>
                      </a:r>
                    </a:p>
                  </a:txBody>
                  <a:tcPr marL="9525" marR="9525" marT="9525" marB="7200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March</a:t>
                      </a:r>
                    </a:p>
                  </a:txBody>
                  <a:tcPr marL="9525" marR="9525" marT="9525" marB="7200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April</a:t>
                      </a:r>
                    </a:p>
                  </a:txBody>
                  <a:tcPr marL="9525" marR="9525" marT="9525" marB="7200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May</a:t>
                      </a:r>
                    </a:p>
                  </a:txBody>
                  <a:tcPr marL="9525" marR="9525" marT="9525" marB="7200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June</a:t>
                      </a:r>
                    </a:p>
                  </a:txBody>
                  <a:tcPr marL="9525" marR="9525" marT="9525" marB="7200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July</a:t>
                      </a:r>
                      <a:endParaRPr lang="de-DE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7200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Aug.</a:t>
                      </a:r>
                    </a:p>
                  </a:txBody>
                  <a:tcPr marL="9525" marR="9525" marT="9525" marB="7200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Sept.</a:t>
                      </a:r>
                    </a:p>
                  </a:txBody>
                  <a:tcPr marL="9525" marR="9525" marT="9525" marB="7200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Oct</a:t>
                      </a:r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</a:p>
                  </a:txBody>
                  <a:tcPr marL="9525" marR="9525" marT="9525" marB="7200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Nov.</a:t>
                      </a:r>
                    </a:p>
                  </a:txBody>
                  <a:tcPr marL="9525" marR="9525" marT="9525" marB="7200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Dec</a:t>
                      </a:r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</a:p>
                  </a:txBody>
                  <a:tcPr marL="9525" marR="9525" marT="9525" marB="7200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8633960"/>
                  </a:ext>
                </a:extLst>
              </a:tr>
              <a:tr h="325339"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9816807"/>
                  </a:ext>
                </a:extLst>
              </a:tr>
              <a:tr h="349828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Italy</a:t>
                      </a:r>
                      <a:endParaRPr lang="de-DE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2864618"/>
                  </a:ext>
                </a:extLst>
              </a:tr>
              <a:tr h="325339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9765747"/>
                  </a:ext>
                </a:extLst>
              </a:tr>
              <a:tr h="325339">
                <a:tc>
                  <a:txBody>
                    <a:bodyPr/>
                    <a:lstStyle/>
                    <a:p>
                      <a:pPr algn="l" fontAlgn="b"/>
                      <a:endParaRPr lang="de-DE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9489948"/>
                  </a:ext>
                </a:extLst>
              </a:tr>
              <a:tr h="349828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Greece</a:t>
                      </a:r>
                      <a:endParaRPr lang="de-DE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8287259"/>
                  </a:ext>
                </a:extLst>
              </a:tr>
              <a:tr h="325339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6446323"/>
                  </a:ext>
                </a:extLst>
              </a:tr>
              <a:tr h="325339">
                <a:tc>
                  <a:txBody>
                    <a:bodyPr/>
                    <a:lstStyle/>
                    <a:p>
                      <a:pPr algn="l" fontAlgn="b"/>
                      <a:endParaRPr lang="de-DE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887537"/>
                  </a:ext>
                </a:extLst>
              </a:tr>
              <a:tr h="349828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Spain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6256658"/>
                  </a:ext>
                </a:extLst>
              </a:tr>
              <a:tr h="325339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177652"/>
                  </a:ext>
                </a:extLst>
              </a:tr>
            </a:tbl>
          </a:graphicData>
        </a:graphic>
      </p:graphicFrame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C3C5240-DB25-714C-882E-53BF1FD880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spc="40" dirty="0">
                <a:solidFill>
                  <a:srgbClr val="85BE21"/>
                </a:solidFill>
              </a:rPr>
              <a:t>Produktkalender</a:t>
            </a:r>
            <a:endParaRPr lang="de-DE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F6C03A55-9336-5F4E-99CB-05106778C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0"/>
            <a:ext cx="9366250" cy="813823"/>
          </a:xfrm>
        </p:spPr>
        <p:txBody>
          <a:bodyPr/>
          <a:lstStyle/>
          <a:p>
            <a:r>
              <a:rPr lang="de-DE" dirty="0">
                <a:solidFill>
                  <a:srgbClr val="00623B"/>
                </a:solidFill>
              </a:rPr>
              <a:t>Übersicht</a:t>
            </a:r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C533BCE-7CF0-4545-9126-DA782FF4DBA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6C4047-C155-8740-83CA-5BC61026482A}" type="datetime1">
              <a:rPr lang="de-DE" smtClean="0"/>
              <a:t>07.10.21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7F33F87-E5AC-D542-AFA1-B13874C75E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67885AF-40A1-8849-A97C-420E02EB55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3441D-5445-4F60-93F8-80FAFACEB57B}" type="slidenum">
              <a:rPr lang="de-DE" smtClean="0"/>
              <a:t>14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726667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platzhalter 7" descr="Ein Bild, das Obst enthält.&#10;&#10;Automatisch generierte Beschreibung">
            <a:extLst>
              <a:ext uri="{FF2B5EF4-FFF2-40B4-BE49-F238E27FC236}">
                <a16:creationId xmlns:a16="http://schemas.microsoft.com/office/drawing/2014/main" id="{BB33A84C-5CAC-0848-8746-5E14F06F87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4" t="42560" r="1112" b="15000"/>
          <a:stretch/>
        </p:blipFill>
        <p:spPr>
          <a:xfrm>
            <a:off x="0" y="0"/>
            <a:ext cx="12192000" cy="41562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81314964-9D74-FA42-A85A-BDB2A94ABB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3483157"/>
            <a:ext cx="12192000" cy="889000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AB260722-FAD4-F94C-B109-5E83D923B6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180668">
            <a:off x="308944" y="2034805"/>
            <a:ext cx="4868512" cy="3785704"/>
          </a:xfrm>
          <a:prstGeom prst="rect">
            <a:avLst/>
          </a:prstGeom>
        </p:spPr>
      </p:pic>
      <p:sp>
        <p:nvSpPr>
          <p:cNvPr id="7" name="Untertitel 6">
            <a:extLst>
              <a:ext uri="{FF2B5EF4-FFF2-40B4-BE49-F238E27FC236}">
                <a16:creationId xmlns:a16="http://schemas.microsoft.com/office/drawing/2014/main" id="{1AFB448C-6F69-CB48-A137-D0D2CD464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4402" y="4205182"/>
            <a:ext cx="3655329" cy="1644162"/>
          </a:xfrm>
        </p:spPr>
        <p:txBody>
          <a:bodyPr anchor="t" anchorCtr="0"/>
          <a:lstStyle/>
          <a:p>
            <a:r>
              <a:rPr lang="de-DE" dirty="0" err="1"/>
              <a:t>Fruchimport</a:t>
            </a:r>
            <a:r>
              <a:rPr lang="de-DE" dirty="0"/>
              <a:t> </a:t>
            </a:r>
            <a:r>
              <a:rPr lang="de-DE" dirty="0" err="1"/>
              <a:t>vanWylick</a:t>
            </a:r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A8AA062-3AB7-1340-967F-A6B6D2F1E6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4403" y="2244498"/>
            <a:ext cx="3655328" cy="1911712"/>
          </a:xfrm>
        </p:spPr>
        <p:txBody>
          <a:bodyPr anchor="b" anchorCtr="0"/>
          <a:lstStyle/>
          <a:p>
            <a:r>
              <a:rPr lang="de-DE" dirty="0">
                <a:solidFill>
                  <a:schemeClr val="accent6"/>
                </a:solidFill>
              </a:rPr>
              <a:t>Natürlich. Täglich. Frisch.</a:t>
            </a:r>
          </a:p>
        </p:txBody>
      </p:sp>
    </p:spTree>
    <p:extLst>
      <p:ext uri="{BB962C8B-B14F-4D97-AF65-F5344CB8AC3E}">
        <p14:creationId xmlns:p14="http://schemas.microsoft.com/office/powerpoint/2010/main" val="237686850"/>
      </p:ext>
    </p:extLst>
  </p:cSld>
  <p:clrMapOvr>
    <a:masterClrMapping/>
  </p:clrMapOvr>
</p:sld>
</file>

<file path=ppt/theme/theme1.xml><?xml version="1.0" encoding="utf-8"?>
<a:theme xmlns:a="http://schemas.openxmlformats.org/drawingml/2006/main" name="Allgemeine Präsentation">
  <a:themeElements>
    <a:clrScheme name="Fruchtimport vanWylick">
      <a:dk1>
        <a:srgbClr val="3F4D4D"/>
      </a:dk1>
      <a:lt1>
        <a:srgbClr val="FFFFFF"/>
      </a:lt1>
      <a:dk2>
        <a:srgbClr val="85BE21"/>
      </a:dk2>
      <a:lt2>
        <a:srgbClr val="FFFFFF"/>
      </a:lt2>
      <a:accent1>
        <a:srgbClr val="85BE21"/>
      </a:accent1>
      <a:accent2>
        <a:srgbClr val="D4D700"/>
      </a:accent2>
      <a:accent3>
        <a:srgbClr val="FFE600"/>
      </a:accent3>
      <a:accent4>
        <a:srgbClr val="F7A600"/>
      </a:accent4>
      <a:accent5>
        <a:srgbClr val="840036"/>
      </a:accent5>
      <a:accent6>
        <a:srgbClr val="00623B"/>
      </a:accent6>
      <a:hlink>
        <a:srgbClr val="3F4D4D"/>
      </a:hlink>
      <a:folHlink>
        <a:srgbClr val="3F4D4D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b="1" dirty="0" err="1">
            <a:solidFill>
              <a:srgbClr val="92D050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A3DD7778359AD47AC0E195E9C72BE84" ma:contentTypeVersion="12" ma:contentTypeDescription="Ein neues Dokument erstellen." ma:contentTypeScope="" ma:versionID="3bb1099665f11187c5c67f134f6ff370">
  <xsd:schema xmlns:xsd="http://www.w3.org/2001/XMLSchema" xmlns:xs="http://www.w3.org/2001/XMLSchema" xmlns:p="http://schemas.microsoft.com/office/2006/metadata/properties" xmlns:ns2="a98068e8-bcef-4d4f-855e-ef507265bc80" xmlns:ns3="1a023f68-0c2e-492b-acaa-68310e9a75b5" targetNamespace="http://schemas.microsoft.com/office/2006/metadata/properties" ma:root="true" ma:fieldsID="9d320de1aa60c0ac23f550c6b08f3acf" ns2:_="" ns3:_="">
    <xsd:import namespace="a98068e8-bcef-4d4f-855e-ef507265bc80"/>
    <xsd:import namespace="1a023f68-0c2e-492b-acaa-68310e9a75b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8068e8-bcef-4d4f-855e-ef507265bc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023f68-0c2e-492b-acaa-68310e9a75b5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F9891D3-537F-4D8C-A1A4-031E6C23875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E01A3F5-6FBF-4C52-8C2B-7CFAC2FE974B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1a023f68-0c2e-492b-acaa-68310e9a75b5"/>
    <ds:schemaRef ds:uri="a98068e8-bcef-4d4f-855e-ef507265bc80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9055FB0-DF02-4D89-9CFB-5956DC5AB3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98068e8-bcef-4d4f-855e-ef507265bc80"/>
    <ds:schemaRef ds:uri="1a023f68-0c2e-492b-acaa-68310e9a75b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1056</Words>
  <Application>Microsoft Macintosh PowerPoint</Application>
  <PresentationFormat>Breitbild</PresentationFormat>
  <Paragraphs>330</Paragraphs>
  <Slides>15</Slides>
  <Notes>1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18" baseType="lpstr">
      <vt:lpstr>Arial</vt:lpstr>
      <vt:lpstr>Calibri</vt:lpstr>
      <vt:lpstr>Allgemeine Präsentation</vt:lpstr>
      <vt:lpstr>Grundsätze für die Erstellung von Präsentationen</vt:lpstr>
      <vt:lpstr>The way  of Freshness</vt:lpstr>
      <vt:lpstr>Gliederung</vt:lpstr>
      <vt:lpstr>Dies ist eine Überschrift</vt:lpstr>
      <vt:lpstr>Dies ist eine Überschrift</vt:lpstr>
      <vt:lpstr>Zwischentitel</vt:lpstr>
      <vt:lpstr>Fruchtimport vanWylick</vt:lpstr>
      <vt:lpstr>Fruchtimport vanWylick</vt:lpstr>
      <vt:lpstr>The way of Freshness</vt:lpstr>
      <vt:lpstr>The way of Freshness</vt:lpstr>
      <vt:lpstr>Unser Distributionsnetz</vt:lpstr>
      <vt:lpstr>Tabellen mit Text*</vt:lpstr>
      <vt:lpstr>Diagramm</vt:lpstr>
      <vt:lpstr>Übersicht</vt:lpstr>
      <vt:lpstr>Natürlich. Täglich. Frisch.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Luca Lenßen</dc:creator>
  <cp:lastModifiedBy>Steeeg GmbH</cp:lastModifiedBy>
  <cp:revision>609</cp:revision>
  <cp:lastPrinted>2016-10-26T12:37:18Z</cp:lastPrinted>
  <dcterms:modified xsi:type="dcterms:W3CDTF">2021-10-07T09:35:50Z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0x0101007A3DD7778359AD47AC0E195E9C72BE84</vt:lpwstr>
  </property>
</Properties>
</file>